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3"/>
  </p:notesMasterIdLst>
  <p:sldIdLst>
    <p:sldId id="256" r:id="rId2"/>
    <p:sldId id="324" r:id="rId3"/>
    <p:sldId id="325" r:id="rId4"/>
    <p:sldId id="257" r:id="rId5"/>
    <p:sldId id="290" r:id="rId6"/>
    <p:sldId id="326" r:id="rId7"/>
    <p:sldId id="330" r:id="rId8"/>
    <p:sldId id="331" r:id="rId9"/>
    <p:sldId id="322" r:id="rId10"/>
    <p:sldId id="327" r:id="rId11"/>
    <p:sldId id="328" r:id="rId12"/>
    <p:sldId id="329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262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21" r:id="rId30"/>
    <p:sldId id="317" r:id="rId31"/>
    <p:sldId id="318" r:id="rId32"/>
    <p:sldId id="319" r:id="rId33"/>
    <p:sldId id="320" r:id="rId34"/>
    <p:sldId id="310" r:id="rId35"/>
    <p:sldId id="339" r:id="rId36"/>
    <p:sldId id="362" r:id="rId37"/>
    <p:sldId id="370" r:id="rId38"/>
    <p:sldId id="371" r:id="rId39"/>
    <p:sldId id="372" r:id="rId40"/>
    <p:sldId id="373" r:id="rId41"/>
    <p:sldId id="376" r:id="rId42"/>
    <p:sldId id="377" r:id="rId43"/>
    <p:sldId id="384" r:id="rId44"/>
    <p:sldId id="386" r:id="rId45"/>
    <p:sldId id="416" r:id="rId46"/>
    <p:sldId id="423" r:id="rId47"/>
    <p:sldId id="418" r:id="rId48"/>
    <p:sldId id="340" r:id="rId49"/>
    <p:sldId id="341" r:id="rId50"/>
    <p:sldId id="343" r:id="rId51"/>
    <p:sldId id="344" r:id="rId52"/>
    <p:sldId id="345" r:id="rId53"/>
    <p:sldId id="349" r:id="rId54"/>
    <p:sldId id="350" r:id="rId55"/>
    <p:sldId id="352" r:id="rId56"/>
    <p:sldId id="354" r:id="rId57"/>
    <p:sldId id="356" r:id="rId58"/>
    <p:sldId id="358" r:id="rId59"/>
    <p:sldId id="360" r:id="rId60"/>
    <p:sldId id="361" r:id="rId61"/>
    <p:sldId id="282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E0CF"/>
    <a:srgbClr val="6DF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6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6D191A-78B4-411A-858C-4299E7539962}" type="doc">
      <dgm:prSet loTypeId="urn:microsoft.com/office/officeart/2005/8/layout/hierarchy6" loCatId="hierarchy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BF6C7194-25D6-4592-8217-79D29D458D6B}">
      <dgm:prSet phldrT="[Texto]" custT="1"/>
      <dgm:spPr/>
      <dgm:t>
        <a:bodyPr/>
        <a:lstStyle/>
        <a:p>
          <a:r>
            <a:rPr lang="pt-BR" sz="900"/>
            <a:t>Agendamento no NMV</a:t>
          </a:r>
        </a:p>
      </dgm:t>
    </dgm:pt>
    <dgm:pt modelId="{F7114CED-F52B-4DA7-A98D-97286BC133DD}" type="parTrans" cxnId="{1BCE87C0-9DFF-4834-B902-42B76D2F84F4}">
      <dgm:prSet/>
      <dgm:spPr/>
      <dgm:t>
        <a:bodyPr/>
        <a:lstStyle/>
        <a:p>
          <a:endParaRPr lang="pt-BR" sz="2400"/>
        </a:p>
      </dgm:t>
    </dgm:pt>
    <dgm:pt modelId="{0E72EE40-C178-4A00-AB7D-2FFE9E2FAB51}" type="sibTrans" cxnId="{1BCE87C0-9DFF-4834-B902-42B76D2F84F4}">
      <dgm:prSet/>
      <dgm:spPr/>
      <dgm:t>
        <a:bodyPr/>
        <a:lstStyle/>
        <a:p>
          <a:endParaRPr lang="pt-BR" sz="2400"/>
        </a:p>
      </dgm:t>
    </dgm:pt>
    <dgm:pt modelId="{99201DA7-F1EA-4834-ADC4-0C13D30DF89D}">
      <dgm:prSet phldrT="[Texto]" custT="1"/>
      <dgm:spPr/>
      <dgm:t>
        <a:bodyPr/>
        <a:lstStyle/>
        <a:p>
          <a:r>
            <a:rPr lang="pt-BR" sz="900"/>
            <a:t>Identificação de  agravos de risco de disseminação. Atualização vacinal</a:t>
          </a:r>
        </a:p>
      </dgm:t>
    </dgm:pt>
    <dgm:pt modelId="{0E0A0C72-CE17-4E97-BE7D-3C16BD83797F}" type="parTrans" cxnId="{746F3BFB-DC14-40AC-9492-AF9DEAA15777}">
      <dgm:prSet/>
      <dgm:spPr/>
      <dgm:t>
        <a:bodyPr/>
        <a:lstStyle/>
        <a:p>
          <a:endParaRPr lang="pt-BR" sz="2400"/>
        </a:p>
      </dgm:t>
    </dgm:pt>
    <dgm:pt modelId="{AC0ED98B-E819-421F-AAE3-47480B0BA936}" type="sibTrans" cxnId="{746F3BFB-DC14-40AC-9492-AF9DEAA15777}">
      <dgm:prSet/>
      <dgm:spPr/>
      <dgm:t>
        <a:bodyPr/>
        <a:lstStyle/>
        <a:p>
          <a:endParaRPr lang="pt-BR" sz="2400"/>
        </a:p>
      </dgm:t>
    </dgm:pt>
    <dgm:pt modelId="{7F71905E-9099-4829-8CED-302C585DC038}">
      <dgm:prSet phldrT="[Texto]" custT="1"/>
      <dgm:spPr/>
      <dgm:t>
        <a:bodyPr/>
        <a:lstStyle/>
        <a:p>
          <a:r>
            <a:rPr lang="pt-BR" sz="800"/>
            <a:t>Sexo feminino</a:t>
          </a:r>
        </a:p>
        <a:p>
          <a:r>
            <a:rPr lang="pt-BR" sz="800"/>
            <a:t>(avaliação ginecológica)</a:t>
          </a:r>
        </a:p>
      </dgm:t>
    </dgm:pt>
    <dgm:pt modelId="{92AAA3B8-65DF-4072-9F41-45001E66D895}" type="parTrans" cxnId="{99678985-1D78-4B5A-A51D-B5006DB2195B}">
      <dgm:prSet/>
      <dgm:spPr/>
      <dgm:t>
        <a:bodyPr/>
        <a:lstStyle/>
        <a:p>
          <a:endParaRPr lang="pt-BR" sz="2400"/>
        </a:p>
      </dgm:t>
    </dgm:pt>
    <dgm:pt modelId="{E82F4BF4-D8D6-41AD-8E49-BBFC6C5ABAF1}" type="sibTrans" cxnId="{99678985-1D78-4B5A-A51D-B5006DB2195B}">
      <dgm:prSet/>
      <dgm:spPr/>
      <dgm:t>
        <a:bodyPr/>
        <a:lstStyle/>
        <a:p>
          <a:endParaRPr lang="pt-BR" sz="2400"/>
        </a:p>
      </dgm:t>
    </dgm:pt>
    <dgm:pt modelId="{47D9AE4D-9834-49F1-BE0B-5230BDCE2CAD}">
      <dgm:prSet phldrT="[Texto]" custT="1"/>
      <dgm:spPr/>
      <dgm:t>
        <a:bodyPr/>
        <a:lstStyle/>
        <a:p>
          <a:r>
            <a:rPr lang="pt-BR" sz="800"/>
            <a:t>Crianças</a:t>
          </a:r>
        </a:p>
        <a:p>
          <a:r>
            <a:rPr lang="pt-BR" sz="800"/>
            <a:t>(avaliação pediátrica)</a:t>
          </a:r>
        </a:p>
      </dgm:t>
    </dgm:pt>
    <dgm:pt modelId="{77EEF729-694E-46EB-8F41-81F92E0BAD7D}" type="parTrans" cxnId="{459206ED-4A5D-440B-A385-908F356B7F92}">
      <dgm:prSet/>
      <dgm:spPr/>
      <dgm:t>
        <a:bodyPr/>
        <a:lstStyle/>
        <a:p>
          <a:endParaRPr lang="pt-BR" sz="2400"/>
        </a:p>
      </dgm:t>
    </dgm:pt>
    <dgm:pt modelId="{4FE12AB2-5FCE-4FDB-BE7D-59F0BF1D0249}" type="sibTrans" cxnId="{459206ED-4A5D-440B-A385-908F356B7F92}">
      <dgm:prSet/>
      <dgm:spPr/>
      <dgm:t>
        <a:bodyPr/>
        <a:lstStyle/>
        <a:p>
          <a:endParaRPr lang="pt-BR" sz="2400"/>
        </a:p>
      </dgm:t>
    </dgm:pt>
    <dgm:pt modelId="{FE24C1F5-2C70-491C-B63B-9D9D613BBE0D}">
      <dgm:prSet phldrT="[Texto]" custT="1"/>
      <dgm:spPr/>
      <dgm:t>
        <a:bodyPr/>
        <a:lstStyle/>
        <a:p>
          <a:r>
            <a:rPr lang="pt-BR" sz="900"/>
            <a:t>Avaliação odontológica</a:t>
          </a:r>
        </a:p>
      </dgm:t>
    </dgm:pt>
    <dgm:pt modelId="{D087E7B3-756A-4DD1-88EA-58AF64B27120}" type="parTrans" cxnId="{28985DD3-7E73-4022-94F0-B1EF4D4771C0}">
      <dgm:prSet/>
      <dgm:spPr/>
      <dgm:t>
        <a:bodyPr/>
        <a:lstStyle/>
        <a:p>
          <a:endParaRPr lang="pt-BR" sz="2400"/>
        </a:p>
      </dgm:t>
    </dgm:pt>
    <dgm:pt modelId="{2942B6D1-BA91-47A7-8E6B-8EAA64A44E41}" type="sibTrans" cxnId="{28985DD3-7E73-4022-94F0-B1EF4D4771C0}">
      <dgm:prSet/>
      <dgm:spPr/>
      <dgm:t>
        <a:bodyPr/>
        <a:lstStyle/>
        <a:p>
          <a:endParaRPr lang="pt-BR" sz="2400"/>
        </a:p>
      </dgm:t>
    </dgm:pt>
    <dgm:pt modelId="{CF4F69D1-47DD-4969-8157-5DDA84FC2429}">
      <dgm:prSet phldrT="[Texto]" custT="1"/>
      <dgm:spPr/>
      <dgm:t>
        <a:bodyPr/>
        <a:lstStyle/>
        <a:p>
          <a:r>
            <a:rPr lang="pt-BR" sz="700"/>
            <a:t>Encaminhamento  para atendimento do serviço municipal de saúde, quando necessário</a:t>
          </a:r>
        </a:p>
      </dgm:t>
    </dgm:pt>
    <dgm:pt modelId="{F61E4264-E703-400C-90D8-296D57B5A892}" type="parTrans" cxnId="{032C7118-EC07-43C6-815A-9768ACE6148C}">
      <dgm:prSet/>
      <dgm:spPr/>
      <dgm:t>
        <a:bodyPr/>
        <a:lstStyle/>
        <a:p>
          <a:endParaRPr lang="pt-BR" sz="2400"/>
        </a:p>
      </dgm:t>
    </dgm:pt>
    <dgm:pt modelId="{73D2E7E1-5B48-4475-B917-AE22D51B5D98}" type="sibTrans" cxnId="{032C7118-EC07-43C6-815A-9768ACE6148C}">
      <dgm:prSet/>
      <dgm:spPr/>
      <dgm:t>
        <a:bodyPr/>
        <a:lstStyle/>
        <a:p>
          <a:endParaRPr lang="pt-BR" sz="2400"/>
        </a:p>
      </dgm:t>
    </dgm:pt>
    <dgm:pt modelId="{3C7FDCF8-C372-41EA-8CB9-1BE839AFCAB5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t-BR" sz="1100"/>
            <a:t>Encaminhamento pelas entidades de apoio ao refugiado</a:t>
          </a:r>
        </a:p>
      </dgm:t>
    </dgm:pt>
    <dgm:pt modelId="{21983912-0983-4590-9FFB-E089D3B82E39}" type="parTrans" cxnId="{47A5D39B-0979-4294-AF84-10DD0A026A18}">
      <dgm:prSet/>
      <dgm:spPr/>
      <dgm:t>
        <a:bodyPr/>
        <a:lstStyle/>
        <a:p>
          <a:endParaRPr lang="pt-BR" sz="2400"/>
        </a:p>
      </dgm:t>
    </dgm:pt>
    <dgm:pt modelId="{D26D403C-D798-440B-8154-B8CE947E6A4D}" type="sibTrans" cxnId="{47A5D39B-0979-4294-AF84-10DD0A026A18}">
      <dgm:prSet/>
      <dgm:spPr/>
      <dgm:t>
        <a:bodyPr/>
        <a:lstStyle/>
        <a:p>
          <a:endParaRPr lang="pt-BR" sz="2400"/>
        </a:p>
      </dgm:t>
    </dgm:pt>
    <dgm:pt modelId="{3E3CD335-50C2-49F1-8510-E11A80800829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sz="1200"/>
            <a:t>Triagem inicial</a:t>
          </a:r>
          <a:r>
            <a:rPr lang="pt-BR" sz="1200" baseline="30000"/>
            <a:t>1</a:t>
          </a:r>
        </a:p>
      </dgm:t>
    </dgm:pt>
    <dgm:pt modelId="{51C2F58D-9D8B-4790-88A0-CDD6C43E56D2}" type="parTrans" cxnId="{4FE08CCA-3F10-4AD4-ACA7-4A2C15A58482}">
      <dgm:prSet/>
      <dgm:spPr/>
      <dgm:t>
        <a:bodyPr/>
        <a:lstStyle/>
        <a:p>
          <a:endParaRPr lang="pt-BR" sz="2400"/>
        </a:p>
      </dgm:t>
    </dgm:pt>
    <dgm:pt modelId="{4A2038A5-8144-42CF-AAD9-0D51E56F6342}" type="sibTrans" cxnId="{4FE08CCA-3F10-4AD4-ACA7-4A2C15A58482}">
      <dgm:prSet/>
      <dgm:spPr/>
      <dgm:t>
        <a:bodyPr/>
        <a:lstStyle/>
        <a:p>
          <a:endParaRPr lang="pt-BR" sz="2400"/>
        </a:p>
      </dgm:t>
    </dgm:pt>
    <dgm:pt modelId="{3711F96D-73B8-4BA8-819B-464D93EEE8B5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t-BR" sz="1200" dirty="0"/>
            <a:t>Situações especiais</a:t>
          </a:r>
          <a:r>
            <a:rPr lang="pt-BR" sz="1200" baseline="30000" dirty="0"/>
            <a:t>2</a:t>
          </a:r>
        </a:p>
      </dgm:t>
    </dgm:pt>
    <dgm:pt modelId="{BB49D720-552E-4D8A-B4C8-91FF0A701048}" type="parTrans" cxnId="{B4F45DF7-5C5A-4218-B49D-DC58BE118763}">
      <dgm:prSet/>
      <dgm:spPr/>
      <dgm:t>
        <a:bodyPr/>
        <a:lstStyle/>
        <a:p>
          <a:endParaRPr lang="pt-BR" sz="2400"/>
        </a:p>
      </dgm:t>
    </dgm:pt>
    <dgm:pt modelId="{B36A7BB8-EA3E-4F84-A02F-6BEAA995E6F9}" type="sibTrans" cxnId="{B4F45DF7-5C5A-4218-B49D-DC58BE118763}">
      <dgm:prSet/>
      <dgm:spPr/>
      <dgm:t>
        <a:bodyPr/>
        <a:lstStyle/>
        <a:p>
          <a:endParaRPr lang="pt-BR" sz="2400"/>
        </a:p>
      </dgm:t>
    </dgm:pt>
    <dgm:pt modelId="{FA3186C0-46E0-4A33-9076-AB59BED62C34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pt-BR" sz="1200" dirty="0"/>
            <a:t>Agravos de seguimento no próprio IIER</a:t>
          </a:r>
          <a:r>
            <a:rPr lang="pt-BR" sz="1200" baseline="30000" dirty="0"/>
            <a:t>3</a:t>
          </a:r>
        </a:p>
      </dgm:t>
    </dgm:pt>
    <dgm:pt modelId="{DF558F24-2E24-4035-B0B3-D18150454089}" type="parTrans" cxnId="{FD7D0320-F344-4297-9F03-B1B6F74EB4E9}">
      <dgm:prSet/>
      <dgm:spPr/>
      <dgm:t>
        <a:bodyPr/>
        <a:lstStyle/>
        <a:p>
          <a:endParaRPr lang="pt-BR" sz="2400"/>
        </a:p>
      </dgm:t>
    </dgm:pt>
    <dgm:pt modelId="{29597F80-00DD-4CF7-ACDC-A1C9C2CDBF16}" type="sibTrans" cxnId="{FD7D0320-F344-4297-9F03-B1B6F74EB4E9}">
      <dgm:prSet/>
      <dgm:spPr/>
      <dgm:t>
        <a:bodyPr/>
        <a:lstStyle/>
        <a:p>
          <a:endParaRPr lang="pt-BR" sz="2400"/>
        </a:p>
      </dgm:t>
    </dgm:pt>
    <dgm:pt modelId="{8EB9DC96-647F-4CE6-BF25-B054EAC2A122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endParaRPr lang="pt-BR" sz="1050" dirty="0"/>
        </a:p>
      </dgm:t>
    </dgm:pt>
    <dgm:pt modelId="{9249AE18-A590-4799-8742-A1F30BE22665}" type="parTrans" cxnId="{2CFF27AA-A0B4-4A2E-B3C6-C9F4E48B5006}">
      <dgm:prSet/>
      <dgm:spPr/>
      <dgm:t>
        <a:bodyPr/>
        <a:lstStyle/>
        <a:p>
          <a:endParaRPr lang="pt-BR" sz="2400"/>
        </a:p>
      </dgm:t>
    </dgm:pt>
    <dgm:pt modelId="{0FFE50D4-6605-47E7-8BC4-9B87CABDEB2C}" type="sibTrans" cxnId="{2CFF27AA-A0B4-4A2E-B3C6-C9F4E48B5006}">
      <dgm:prSet/>
      <dgm:spPr/>
      <dgm:t>
        <a:bodyPr/>
        <a:lstStyle/>
        <a:p>
          <a:endParaRPr lang="pt-BR" sz="2400"/>
        </a:p>
      </dgm:t>
    </dgm:pt>
    <dgm:pt modelId="{49D3415B-88D7-49AD-AF44-B1C42663D955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t-BR" sz="1200"/>
            <a:t>Encaminhamento às unidades básicas de saúde</a:t>
          </a:r>
        </a:p>
      </dgm:t>
    </dgm:pt>
    <dgm:pt modelId="{6AB0D577-CBBE-4855-9E84-FB14D7230894}" type="parTrans" cxnId="{CF073374-C8C0-4920-9F22-B24454AE29B4}">
      <dgm:prSet/>
      <dgm:spPr/>
      <dgm:t>
        <a:bodyPr/>
        <a:lstStyle/>
        <a:p>
          <a:endParaRPr lang="pt-BR" sz="2400"/>
        </a:p>
      </dgm:t>
    </dgm:pt>
    <dgm:pt modelId="{97A3F017-9568-4110-8388-731ADC2AACE6}" type="sibTrans" cxnId="{CF073374-C8C0-4920-9F22-B24454AE29B4}">
      <dgm:prSet/>
      <dgm:spPr/>
      <dgm:t>
        <a:bodyPr/>
        <a:lstStyle/>
        <a:p>
          <a:endParaRPr lang="pt-BR" sz="2400"/>
        </a:p>
      </dgm:t>
    </dgm:pt>
    <dgm:pt modelId="{05F15311-2037-4A8E-AC4D-B1F22D14413F}">
      <dgm:prSet custT="1"/>
      <dgm:spPr/>
      <dgm:t>
        <a:bodyPr/>
        <a:lstStyle/>
        <a:p>
          <a:r>
            <a:rPr lang="pt-BR" sz="800" dirty="0"/>
            <a:t>Triagem </a:t>
          </a:r>
          <a:r>
            <a:rPr lang="pt-BR" sz="800" dirty="0" err="1" smtClean="0"/>
            <a:t>positva</a:t>
          </a:r>
          <a:r>
            <a:rPr lang="pt-BR" sz="800" dirty="0" smtClean="0"/>
            <a:t> </a:t>
          </a:r>
          <a:r>
            <a:rPr lang="pt-BR" sz="800" dirty="0"/>
            <a:t>para agravos</a:t>
          </a:r>
        </a:p>
      </dgm:t>
    </dgm:pt>
    <dgm:pt modelId="{B42D2BEE-5468-457E-8CDC-57B3A5BE9A73}" type="parTrans" cxnId="{B5BBD747-D0EA-463D-B93F-526C50E5EEFF}">
      <dgm:prSet/>
      <dgm:spPr/>
      <dgm:t>
        <a:bodyPr/>
        <a:lstStyle/>
        <a:p>
          <a:pPr algn="ctr"/>
          <a:endParaRPr lang="pt-BR" sz="2400"/>
        </a:p>
      </dgm:t>
    </dgm:pt>
    <dgm:pt modelId="{92F89368-DC06-413E-9210-C2ABC072033F}" type="sibTrans" cxnId="{B5BBD747-D0EA-463D-B93F-526C50E5EEFF}">
      <dgm:prSet/>
      <dgm:spPr/>
      <dgm:t>
        <a:bodyPr/>
        <a:lstStyle/>
        <a:p>
          <a:endParaRPr lang="pt-BR" sz="2400"/>
        </a:p>
      </dgm:t>
    </dgm:pt>
    <dgm:pt modelId="{D7B0795C-435F-40D3-8960-98A16DE3D2E6}">
      <dgm:prSet custT="1"/>
      <dgm:spPr/>
      <dgm:t>
        <a:bodyPr/>
        <a:lstStyle/>
        <a:p>
          <a:r>
            <a:rPr lang="pt-BR" sz="700" dirty="0"/>
            <a:t>Seguimento em  ambulatório especializado para HIV</a:t>
          </a:r>
        </a:p>
      </dgm:t>
    </dgm:pt>
    <dgm:pt modelId="{605F2CBC-3529-473A-9112-E405C743CE78}" type="parTrans" cxnId="{C0A905D1-DEDE-45DB-A45E-E804801F4798}">
      <dgm:prSet/>
      <dgm:spPr/>
      <dgm:t>
        <a:bodyPr/>
        <a:lstStyle/>
        <a:p>
          <a:endParaRPr lang="pt-BR" sz="1800"/>
        </a:p>
      </dgm:t>
    </dgm:pt>
    <dgm:pt modelId="{90D64C31-273E-4EDB-8E77-F490B01517B1}" type="sibTrans" cxnId="{C0A905D1-DEDE-45DB-A45E-E804801F4798}">
      <dgm:prSet/>
      <dgm:spPr/>
      <dgm:t>
        <a:bodyPr/>
        <a:lstStyle/>
        <a:p>
          <a:endParaRPr lang="pt-BR" sz="1800"/>
        </a:p>
      </dgm:t>
    </dgm:pt>
    <dgm:pt modelId="{78F8D3B6-EEEE-48AD-BE95-1C893DCF4735}">
      <dgm:prSet custT="1"/>
      <dgm:spPr/>
      <dgm:t>
        <a:bodyPr/>
        <a:lstStyle/>
        <a:p>
          <a:r>
            <a:rPr lang="pt-BR" sz="700" dirty="0"/>
            <a:t>Seguimento em ambulatório especializado para hepatites</a:t>
          </a:r>
        </a:p>
      </dgm:t>
    </dgm:pt>
    <dgm:pt modelId="{9D38A6AF-A1DD-44EC-9782-B82DF5939BDD}" type="parTrans" cxnId="{1C03FB9C-5B43-4DF6-94AD-41FEE7E2B9FA}">
      <dgm:prSet/>
      <dgm:spPr/>
      <dgm:t>
        <a:bodyPr/>
        <a:lstStyle/>
        <a:p>
          <a:endParaRPr lang="pt-BR" sz="1800"/>
        </a:p>
      </dgm:t>
    </dgm:pt>
    <dgm:pt modelId="{EA66923F-C87C-4DC2-B794-FD1844BDD2AC}" type="sibTrans" cxnId="{1C03FB9C-5B43-4DF6-94AD-41FEE7E2B9FA}">
      <dgm:prSet/>
      <dgm:spPr/>
      <dgm:t>
        <a:bodyPr/>
        <a:lstStyle/>
        <a:p>
          <a:endParaRPr lang="pt-BR" sz="1800"/>
        </a:p>
      </dgm:t>
    </dgm:pt>
    <dgm:pt modelId="{4C6DD1A9-194A-4CD6-97C8-ECFBD175325C}">
      <dgm:prSet custT="1"/>
      <dgm:spPr/>
      <dgm:t>
        <a:bodyPr/>
        <a:lstStyle/>
        <a:p>
          <a:r>
            <a:rPr lang="pt-BR" sz="700" dirty="0"/>
            <a:t>Seguimento em ambulatório especializado para tuberculose</a:t>
          </a:r>
        </a:p>
      </dgm:t>
    </dgm:pt>
    <dgm:pt modelId="{664445BC-5E6E-44FB-A7BF-D4E9CF28B614}" type="parTrans" cxnId="{B3C0F306-74AB-48D8-B198-DC49E27984BF}">
      <dgm:prSet/>
      <dgm:spPr/>
      <dgm:t>
        <a:bodyPr/>
        <a:lstStyle/>
        <a:p>
          <a:endParaRPr lang="pt-BR" sz="1800"/>
        </a:p>
      </dgm:t>
    </dgm:pt>
    <dgm:pt modelId="{AF45042D-BABE-4F02-BD3B-6C7826797F9B}" type="sibTrans" cxnId="{B3C0F306-74AB-48D8-B198-DC49E27984BF}">
      <dgm:prSet/>
      <dgm:spPr/>
      <dgm:t>
        <a:bodyPr/>
        <a:lstStyle/>
        <a:p>
          <a:endParaRPr lang="pt-BR" sz="1800"/>
        </a:p>
      </dgm:t>
    </dgm:pt>
    <dgm:pt modelId="{EA2B6960-BB24-4544-8231-A5C7EA0C3128}">
      <dgm:prSet custT="1"/>
      <dgm:spPr/>
      <dgm:t>
        <a:bodyPr/>
        <a:lstStyle/>
        <a:p>
          <a:r>
            <a:rPr lang="pt-BR" sz="900"/>
            <a:t>Diagnósticos  clínicos de seguimento ambulatorial </a:t>
          </a:r>
        </a:p>
      </dgm:t>
    </dgm:pt>
    <dgm:pt modelId="{6C9777A5-BAFD-4C99-AEF3-7C2C65F5FE6A}" type="parTrans" cxnId="{9417B3CF-C729-48C4-8752-301690A0D9C0}">
      <dgm:prSet/>
      <dgm:spPr/>
      <dgm:t>
        <a:bodyPr/>
        <a:lstStyle/>
        <a:p>
          <a:endParaRPr lang="pt-BR" sz="1800"/>
        </a:p>
      </dgm:t>
    </dgm:pt>
    <dgm:pt modelId="{ED6CB07B-B993-4029-8618-836D40969AC9}" type="sibTrans" cxnId="{9417B3CF-C729-48C4-8752-301690A0D9C0}">
      <dgm:prSet/>
      <dgm:spPr/>
      <dgm:t>
        <a:bodyPr/>
        <a:lstStyle/>
        <a:p>
          <a:endParaRPr lang="pt-BR" sz="1800"/>
        </a:p>
      </dgm:t>
    </dgm:pt>
    <dgm:pt modelId="{061DC2A0-365A-457B-AADC-865FC478C655}" type="pres">
      <dgm:prSet presAssocID="{2F6D191A-78B4-411A-858C-4299E753996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F15B92B-E6FB-4D1E-B5C1-460EBEB8035D}" type="pres">
      <dgm:prSet presAssocID="{2F6D191A-78B4-411A-858C-4299E7539962}" presName="hierFlow" presStyleCnt="0"/>
      <dgm:spPr/>
    </dgm:pt>
    <dgm:pt modelId="{EBF03301-BCA1-4F10-ABFC-D487643B0891}" type="pres">
      <dgm:prSet presAssocID="{2F6D191A-78B4-411A-858C-4299E7539962}" presName="firstBuf" presStyleCnt="0"/>
      <dgm:spPr/>
    </dgm:pt>
    <dgm:pt modelId="{EEB06914-28EB-4906-BE62-B5E96D305A87}" type="pres">
      <dgm:prSet presAssocID="{2F6D191A-78B4-411A-858C-4299E753996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7AC1F2A-2953-4F77-B695-14A6465EEB17}" type="pres">
      <dgm:prSet presAssocID="{BF6C7194-25D6-4592-8217-79D29D458D6B}" presName="Name14" presStyleCnt="0"/>
      <dgm:spPr/>
    </dgm:pt>
    <dgm:pt modelId="{59DBEC38-1777-4FE1-A273-B565B2EDDB31}" type="pres">
      <dgm:prSet presAssocID="{BF6C7194-25D6-4592-8217-79D29D458D6B}" presName="level1Shape" presStyleLbl="node0" presStyleIdx="0" presStyleCnt="1" custScaleX="142960" custScaleY="148946" custLinFactNeighborX="-7537" custLinFactNeighborY="-556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E700828-BD5D-4363-9847-63D8C2AB78A8}" type="pres">
      <dgm:prSet presAssocID="{BF6C7194-25D6-4592-8217-79D29D458D6B}" presName="hierChild2" presStyleCnt="0"/>
      <dgm:spPr/>
    </dgm:pt>
    <dgm:pt modelId="{3564A236-2CC9-4C19-9D73-69DE274843FC}" type="pres">
      <dgm:prSet presAssocID="{0E0A0C72-CE17-4E97-BE7D-3C16BD83797F}" presName="Name19" presStyleLbl="parChTrans1D2" presStyleIdx="0" presStyleCnt="2"/>
      <dgm:spPr/>
      <dgm:t>
        <a:bodyPr/>
        <a:lstStyle/>
        <a:p>
          <a:endParaRPr lang="pt-BR"/>
        </a:p>
      </dgm:t>
    </dgm:pt>
    <dgm:pt modelId="{51024D1C-FB26-4BAB-893B-1BDB9EF6A766}" type="pres">
      <dgm:prSet presAssocID="{99201DA7-F1EA-4834-ADC4-0C13D30DF89D}" presName="Name21" presStyleCnt="0"/>
      <dgm:spPr/>
    </dgm:pt>
    <dgm:pt modelId="{03EC4599-E876-44A8-B7DE-35A2625F1E23}" type="pres">
      <dgm:prSet presAssocID="{99201DA7-F1EA-4834-ADC4-0C13D30DF89D}" presName="level2Shape" presStyleLbl="node2" presStyleIdx="0" presStyleCnt="2" custScaleX="316049" custScaleY="154684" custLinFactNeighborX="-449" custLinFactNeighborY="-42142"/>
      <dgm:spPr/>
      <dgm:t>
        <a:bodyPr/>
        <a:lstStyle/>
        <a:p>
          <a:endParaRPr lang="pt-BR"/>
        </a:p>
      </dgm:t>
    </dgm:pt>
    <dgm:pt modelId="{6218CCB6-6734-48DD-BE25-CC4FD71811E5}" type="pres">
      <dgm:prSet presAssocID="{99201DA7-F1EA-4834-ADC4-0C13D30DF89D}" presName="hierChild3" presStyleCnt="0"/>
      <dgm:spPr/>
    </dgm:pt>
    <dgm:pt modelId="{725EE5C5-DE3D-4291-AE44-5E5CD4000609}" type="pres">
      <dgm:prSet presAssocID="{92AAA3B8-65DF-4072-9F41-45001E66D895}" presName="Name19" presStyleLbl="parChTrans1D3" presStyleIdx="0" presStyleCnt="4"/>
      <dgm:spPr/>
      <dgm:t>
        <a:bodyPr/>
        <a:lstStyle/>
        <a:p>
          <a:endParaRPr lang="pt-BR"/>
        </a:p>
      </dgm:t>
    </dgm:pt>
    <dgm:pt modelId="{37167CE7-F11E-44EF-9A1A-3C5C844A5ECC}" type="pres">
      <dgm:prSet presAssocID="{7F71905E-9099-4829-8CED-302C585DC038}" presName="Name21" presStyleCnt="0"/>
      <dgm:spPr/>
    </dgm:pt>
    <dgm:pt modelId="{1CC0116E-0761-4B11-8C91-51692CF7F584}" type="pres">
      <dgm:prSet presAssocID="{7F71905E-9099-4829-8CED-302C585DC038}" presName="level2Shape" presStyleLbl="node3" presStyleIdx="0" presStyleCnt="4" custScaleX="117911" custScaleY="121321" custLinFactNeighborX="38797" custLinFactNeighborY="-34410"/>
      <dgm:spPr/>
      <dgm:t>
        <a:bodyPr/>
        <a:lstStyle/>
        <a:p>
          <a:endParaRPr lang="pt-BR"/>
        </a:p>
      </dgm:t>
    </dgm:pt>
    <dgm:pt modelId="{2BBEF46C-B670-4FEA-97A5-C9FB9D91845B}" type="pres">
      <dgm:prSet presAssocID="{7F71905E-9099-4829-8CED-302C585DC038}" presName="hierChild3" presStyleCnt="0"/>
      <dgm:spPr/>
    </dgm:pt>
    <dgm:pt modelId="{B5F7E9BD-6DAB-4710-8406-38F022E1052C}" type="pres">
      <dgm:prSet presAssocID="{B42D2BEE-5468-457E-8CDC-57B3A5BE9A73}" presName="Name19" presStyleLbl="parChTrans1D3" presStyleIdx="1" presStyleCnt="4"/>
      <dgm:spPr/>
      <dgm:t>
        <a:bodyPr/>
        <a:lstStyle/>
        <a:p>
          <a:endParaRPr lang="pt-BR"/>
        </a:p>
      </dgm:t>
    </dgm:pt>
    <dgm:pt modelId="{0B72C587-AAEE-477B-80EF-A58AA1783E87}" type="pres">
      <dgm:prSet presAssocID="{05F15311-2037-4A8E-AC4D-B1F22D14413F}" presName="Name21" presStyleCnt="0"/>
      <dgm:spPr/>
    </dgm:pt>
    <dgm:pt modelId="{A1961CEB-200C-4A96-BBF9-0AB099887717}" type="pres">
      <dgm:prSet presAssocID="{05F15311-2037-4A8E-AC4D-B1F22D14413F}" presName="level2Shape" presStyleLbl="node3" presStyleIdx="1" presStyleCnt="4" custScaleX="84880" custScaleY="114151" custLinFactX="29023" custLinFactNeighborX="100000" custLinFactNeighborY="-46317"/>
      <dgm:spPr/>
      <dgm:t>
        <a:bodyPr/>
        <a:lstStyle/>
        <a:p>
          <a:endParaRPr lang="pt-BR"/>
        </a:p>
      </dgm:t>
    </dgm:pt>
    <dgm:pt modelId="{F52AA6B0-80C6-4DDF-B840-7C6C1C2B1D18}" type="pres">
      <dgm:prSet presAssocID="{05F15311-2037-4A8E-AC4D-B1F22D14413F}" presName="hierChild3" presStyleCnt="0"/>
      <dgm:spPr/>
    </dgm:pt>
    <dgm:pt modelId="{1B3CA7BE-F430-4E28-8EC3-790C127F3165}" type="pres">
      <dgm:prSet presAssocID="{605F2CBC-3529-473A-9112-E405C743CE78}" presName="Name19" presStyleLbl="parChTrans1D4" presStyleIdx="0" presStyleCnt="4"/>
      <dgm:spPr/>
      <dgm:t>
        <a:bodyPr/>
        <a:lstStyle/>
        <a:p>
          <a:endParaRPr lang="pt-BR"/>
        </a:p>
      </dgm:t>
    </dgm:pt>
    <dgm:pt modelId="{3AD9A65F-F768-4A10-8FB3-E735E5D77C28}" type="pres">
      <dgm:prSet presAssocID="{D7B0795C-435F-40D3-8960-98A16DE3D2E6}" presName="Name21" presStyleCnt="0"/>
      <dgm:spPr/>
    </dgm:pt>
    <dgm:pt modelId="{FF115E52-0344-4ED1-82F2-DC5F17BAFE3B}" type="pres">
      <dgm:prSet presAssocID="{D7B0795C-435F-40D3-8960-98A16DE3D2E6}" presName="level2Shape" presStyleLbl="node4" presStyleIdx="0" presStyleCnt="4" custScaleX="85627" custScaleY="147644" custLinFactNeighborX="-17052" custLinFactNeighborY="-33773"/>
      <dgm:spPr/>
      <dgm:t>
        <a:bodyPr/>
        <a:lstStyle/>
        <a:p>
          <a:endParaRPr lang="pt-BR"/>
        </a:p>
      </dgm:t>
    </dgm:pt>
    <dgm:pt modelId="{E414AEC1-C378-42F8-95A0-64768AE15342}" type="pres">
      <dgm:prSet presAssocID="{D7B0795C-435F-40D3-8960-98A16DE3D2E6}" presName="hierChild3" presStyleCnt="0"/>
      <dgm:spPr/>
    </dgm:pt>
    <dgm:pt modelId="{D1087715-1983-4906-95FB-95F848355DDF}" type="pres">
      <dgm:prSet presAssocID="{9D38A6AF-A1DD-44EC-9782-B82DF5939BDD}" presName="Name19" presStyleLbl="parChTrans1D4" presStyleIdx="1" presStyleCnt="4"/>
      <dgm:spPr/>
      <dgm:t>
        <a:bodyPr/>
        <a:lstStyle/>
        <a:p>
          <a:endParaRPr lang="pt-BR"/>
        </a:p>
      </dgm:t>
    </dgm:pt>
    <dgm:pt modelId="{37E2287E-7E0E-4990-988B-C043D8A79468}" type="pres">
      <dgm:prSet presAssocID="{78F8D3B6-EEEE-48AD-BE95-1C893DCF4735}" presName="Name21" presStyleCnt="0"/>
      <dgm:spPr/>
    </dgm:pt>
    <dgm:pt modelId="{5E715312-FFCB-431C-A83E-46E79A7DA189}" type="pres">
      <dgm:prSet presAssocID="{78F8D3B6-EEEE-48AD-BE95-1C893DCF4735}" presName="level2Shape" presStyleLbl="node4" presStyleIdx="1" presStyleCnt="4" custLinFactNeighborX="2265" custLinFactNeighborY="-33773"/>
      <dgm:spPr/>
      <dgm:t>
        <a:bodyPr/>
        <a:lstStyle/>
        <a:p>
          <a:endParaRPr lang="pt-BR"/>
        </a:p>
      </dgm:t>
    </dgm:pt>
    <dgm:pt modelId="{F9064CC0-CD71-43E8-B2C1-90A6BD3BBD4E}" type="pres">
      <dgm:prSet presAssocID="{78F8D3B6-EEEE-48AD-BE95-1C893DCF4735}" presName="hierChild3" presStyleCnt="0"/>
      <dgm:spPr/>
    </dgm:pt>
    <dgm:pt modelId="{4B026D1D-142A-4AA1-9A21-63436F64BD33}" type="pres">
      <dgm:prSet presAssocID="{664445BC-5E6E-44FB-A7BF-D4E9CF28B614}" presName="Name19" presStyleLbl="parChTrans1D4" presStyleIdx="2" presStyleCnt="4"/>
      <dgm:spPr/>
      <dgm:t>
        <a:bodyPr/>
        <a:lstStyle/>
        <a:p>
          <a:endParaRPr lang="pt-BR"/>
        </a:p>
      </dgm:t>
    </dgm:pt>
    <dgm:pt modelId="{C2EB8993-D487-49FB-A6BF-230094AE9EF1}" type="pres">
      <dgm:prSet presAssocID="{4C6DD1A9-194A-4CD6-97C8-ECFBD175325C}" presName="Name21" presStyleCnt="0"/>
      <dgm:spPr/>
    </dgm:pt>
    <dgm:pt modelId="{4A005907-8925-49C7-8953-4A223D388334}" type="pres">
      <dgm:prSet presAssocID="{4C6DD1A9-194A-4CD6-97C8-ECFBD175325C}" presName="level2Shape" presStyleLbl="node4" presStyleIdx="2" presStyleCnt="4" custLinFactNeighborX="31022" custLinFactNeighborY="-33773"/>
      <dgm:spPr/>
      <dgm:t>
        <a:bodyPr/>
        <a:lstStyle/>
        <a:p>
          <a:endParaRPr lang="pt-BR"/>
        </a:p>
      </dgm:t>
    </dgm:pt>
    <dgm:pt modelId="{42F96BE8-D571-4BE8-91B4-984FCF40BC45}" type="pres">
      <dgm:prSet presAssocID="{4C6DD1A9-194A-4CD6-97C8-ECFBD175325C}" presName="hierChild3" presStyleCnt="0"/>
      <dgm:spPr/>
    </dgm:pt>
    <dgm:pt modelId="{8B635807-C860-4AC4-966C-B8A1E9F05B83}" type="pres">
      <dgm:prSet presAssocID="{6C9777A5-BAFD-4C99-AEF3-7C2C65F5FE6A}" presName="Name19" presStyleLbl="parChTrans1D4" presStyleIdx="3" presStyleCnt="4"/>
      <dgm:spPr/>
      <dgm:t>
        <a:bodyPr/>
        <a:lstStyle/>
        <a:p>
          <a:endParaRPr lang="pt-BR"/>
        </a:p>
      </dgm:t>
    </dgm:pt>
    <dgm:pt modelId="{DE2C3B38-9782-4C5C-B97F-F1FE1FAA284F}" type="pres">
      <dgm:prSet presAssocID="{EA2B6960-BB24-4544-8231-A5C7EA0C3128}" presName="Name21" presStyleCnt="0"/>
      <dgm:spPr/>
    </dgm:pt>
    <dgm:pt modelId="{ECCCC353-DBD7-4FD2-9E9F-F60F7AFB65C6}" type="pres">
      <dgm:prSet presAssocID="{EA2B6960-BB24-4544-8231-A5C7EA0C3128}" presName="level2Shape" presStyleLbl="node4" presStyleIdx="3" presStyleCnt="4" custScaleX="153777" custScaleY="108834" custLinFactY="23893" custLinFactNeighborX="-66604" custLinFactNeighborY="100000"/>
      <dgm:spPr/>
      <dgm:t>
        <a:bodyPr/>
        <a:lstStyle/>
        <a:p>
          <a:endParaRPr lang="pt-BR"/>
        </a:p>
      </dgm:t>
    </dgm:pt>
    <dgm:pt modelId="{7FDDACF8-2973-4DD6-BB30-87CB172785E2}" type="pres">
      <dgm:prSet presAssocID="{EA2B6960-BB24-4544-8231-A5C7EA0C3128}" presName="hierChild3" presStyleCnt="0"/>
      <dgm:spPr/>
    </dgm:pt>
    <dgm:pt modelId="{46567B52-984C-44BA-90CF-366C2E41146C}" type="pres">
      <dgm:prSet presAssocID="{77EEF729-694E-46EB-8F41-81F92E0BAD7D}" presName="Name19" presStyleLbl="parChTrans1D3" presStyleIdx="2" presStyleCnt="4"/>
      <dgm:spPr/>
      <dgm:t>
        <a:bodyPr/>
        <a:lstStyle/>
        <a:p>
          <a:endParaRPr lang="pt-BR"/>
        </a:p>
      </dgm:t>
    </dgm:pt>
    <dgm:pt modelId="{4C6EF56F-4D55-4471-BA88-3A0F7C1B4AF5}" type="pres">
      <dgm:prSet presAssocID="{47D9AE4D-9834-49F1-BE0B-5230BDCE2CAD}" presName="Name21" presStyleCnt="0"/>
      <dgm:spPr/>
    </dgm:pt>
    <dgm:pt modelId="{B54A2FFF-E5DC-40C4-A292-B13EF1F3E316}" type="pres">
      <dgm:prSet presAssocID="{47D9AE4D-9834-49F1-BE0B-5230BDCE2CAD}" presName="level2Shape" presStyleLbl="node3" presStyleIdx="2" presStyleCnt="4" custLinFactNeighborX="-96988" custLinFactNeighborY="-34411"/>
      <dgm:spPr/>
      <dgm:t>
        <a:bodyPr/>
        <a:lstStyle/>
        <a:p>
          <a:endParaRPr lang="pt-BR"/>
        </a:p>
      </dgm:t>
    </dgm:pt>
    <dgm:pt modelId="{EAF767BF-F93B-4309-8FA9-C3B67CF5652C}" type="pres">
      <dgm:prSet presAssocID="{47D9AE4D-9834-49F1-BE0B-5230BDCE2CAD}" presName="hierChild3" presStyleCnt="0"/>
      <dgm:spPr/>
    </dgm:pt>
    <dgm:pt modelId="{60E48235-BA90-4B39-98D2-DC3AD0396072}" type="pres">
      <dgm:prSet presAssocID="{D087E7B3-756A-4DD1-88EA-58AF64B27120}" presName="Name19" presStyleLbl="parChTrans1D2" presStyleIdx="1" presStyleCnt="2"/>
      <dgm:spPr/>
      <dgm:t>
        <a:bodyPr/>
        <a:lstStyle/>
        <a:p>
          <a:endParaRPr lang="pt-BR"/>
        </a:p>
      </dgm:t>
    </dgm:pt>
    <dgm:pt modelId="{48653791-D757-49D3-8846-2AA1B0E505CB}" type="pres">
      <dgm:prSet presAssocID="{FE24C1F5-2C70-491C-B63B-9D9D613BBE0D}" presName="Name21" presStyleCnt="0"/>
      <dgm:spPr/>
    </dgm:pt>
    <dgm:pt modelId="{AADEEFDF-24AC-4416-95C0-881282AA68BB}" type="pres">
      <dgm:prSet presAssocID="{FE24C1F5-2C70-491C-B63B-9D9D613BBE0D}" presName="level2Shape" presStyleLbl="node2" presStyleIdx="1" presStyleCnt="2" custScaleX="139436" custLinFactNeighborX="-2273" custLinFactNeighborY="-42142"/>
      <dgm:spPr/>
      <dgm:t>
        <a:bodyPr/>
        <a:lstStyle/>
        <a:p>
          <a:endParaRPr lang="pt-BR"/>
        </a:p>
      </dgm:t>
    </dgm:pt>
    <dgm:pt modelId="{710F113C-DC11-4421-8C0E-56C6CFF5133C}" type="pres">
      <dgm:prSet presAssocID="{FE24C1F5-2C70-491C-B63B-9D9D613BBE0D}" presName="hierChild3" presStyleCnt="0"/>
      <dgm:spPr/>
    </dgm:pt>
    <dgm:pt modelId="{4F6253D5-2A26-40AE-B63D-21D7403897AA}" type="pres">
      <dgm:prSet presAssocID="{F61E4264-E703-400C-90D8-296D57B5A892}" presName="Name19" presStyleLbl="parChTrans1D3" presStyleIdx="3" presStyleCnt="4"/>
      <dgm:spPr/>
      <dgm:t>
        <a:bodyPr/>
        <a:lstStyle/>
        <a:p>
          <a:endParaRPr lang="pt-BR"/>
        </a:p>
      </dgm:t>
    </dgm:pt>
    <dgm:pt modelId="{3EDCAEBE-D784-478F-A8B2-14CF88ADED85}" type="pres">
      <dgm:prSet presAssocID="{CF4F69D1-47DD-4969-8157-5DDA84FC2429}" presName="Name21" presStyleCnt="0"/>
      <dgm:spPr/>
    </dgm:pt>
    <dgm:pt modelId="{D1B9FD71-5979-4279-BAFB-75CBD7A4F43A}" type="pres">
      <dgm:prSet presAssocID="{CF4F69D1-47DD-4969-8157-5DDA84FC2429}" presName="level2Shape" presStyleLbl="node3" presStyleIdx="3" presStyleCnt="4" custScaleX="101826" custScaleY="135172" custLinFactY="100000" custLinFactNeighborX="8400" custLinFactNeighborY="175576"/>
      <dgm:spPr/>
      <dgm:t>
        <a:bodyPr/>
        <a:lstStyle/>
        <a:p>
          <a:endParaRPr lang="pt-BR"/>
        </a:p>
      </dgm:t>
    </dgm:pt>
    <dgm:pt modelId="{B407461B-0E21-43F7-A875-E610CD3E605C}" type="pres">
      <dgm:prSet presAssocID="{CF4F69D1-47DD-4969-8157-5DDA84FC2429}" presName="hierChild3" presStyleCnt="0"/>
      <dgm:spPr/>
    </dgm:pt>
    <dgm:pt modelId="{34EC8BE1-4A28-4B74-B356-B1699FF668EF}" type="pres">
      <dgm:prSet presAssocID="{2F6D191A-78B4-411A-858C-4299E7539962}" presName="bgShapesFlow" presStyleCnt="0"/>
      <dgm:spPr/>
    </dgm:pt>
    <dgm:pt modelId="{C138D5DC-CB2D-455B-89F7-C12E7FAC8000}" type="pres">
      <dgm:prSet presAssocID="{3C7FDCF8-C372-41EA-8CB9-1BE839AFCAB5}" presName="rectComp" presStyleCnt="0"/>
      <dgm:spPr/>
    </dgm:pt>
    <dgm:pt modelId="{E0BC0FF1-2D5D-4C9E-990E-467D13CE8FD4}" type="pres">
      <dgm:prSet presAssocID="{3C7FDCF8-C372-41EA-8CB9-1BE839AFCAB5}" presName="bgRect" presStyleLbl="bgShp" presStyleIdx="0" presStyleCnt="5" custAng="0" custLinFactNeighborX="-749" custLinFactNeighborY="-28088"/>
      <dgm:spPr/>
      <dgm:t>
        <a:bodyPr/>
        <a:lstStyle/>
        <a:p>
          <a:endParaRPr lang="pt-BR"/>
        </a:p>
      </dgm:t>
    </dgm:pt>
    <dgm:pt modelId="{1C2813F0-2660-47CF-A192-573FB70643E7}" type="pres">
      <dgm:prSet presAssocID="{3C7FDCF8-C372-41EA-8CB9-1BE839AFCAB5}" presName="bgRectTx" presStyleLbl="bgShp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BB8711-E579-4BC6-8EA8-AE7D18ADDB93}" type="pres">
      <dgm:prSet presAssocID="{3C7FDCF8-C372-41EA-8CB9-1BE839AFCAB5}" presName="spComp" presStyleCnt="0"/>
      <dgm:spPr/>
    </dgm:pt>
    <dgm:pt modelId="{4B125273-201A-4D2D-97C8-431613B7F73F}" type="pres">
      <dgm:prSet presAssocID="{3C7FDCF8-C372-41EA-8CB9-1BE839AFCAB5}" presName="vSp" presStyleCnt="0"/>
      <dgm:spPr/>
    </dgm:pt>
    <dgm:pt modelId="{8C135A54-5969-4456-9637-A2AD5A8086C5}" type="pres">
      <dgm:prSet presAssocID="{3E3CD335-50C2-49F1-8510-E11A80800829}" presName="rectComp" presStyleCnt="0"/>
      <dgm:spPr/>
    </dgm:pt>
    <dgm:pt modelId="{EA628B2A-2ED7-4227-9177-41FA035045F9}" type="pres">
      <dgm:prSet presAssocID="{3E3CD335-50C2-49F1-8510-E11A80800829}" presName="bgRect" presStyleLbl="bgShp" presStyleIdx="1" presStyleCnt="5" custLinFactNeighborX="1001" custLinFactNeighborY="14003"/>
      <dgm:spPr/>
      <dgm:t>
        <a:bodyPr/>
        <a:lstStyle/>
        <a:p>
          <a:endParaRPr lang="pt-BR"/>
        </a:p>
      </dgm:t>
    </dgm:pt>
    <dgm:pt modelId="{67E5EE36-0CD8-446C-A1A0-44BC52CFC594}" type="pres">
      <dgm:prSet presAssocID="{3E3CD335-50C2-49F1-8510-E11A80800829}" presName="bgRectTx" presStyleLbl="bgShp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E01B76-F308-4B36-AA63-50AEDFD0145F}" type="pres">
      <dgm:prSet presAssocID="{3E3CD335-50C2-49F1-8510-E11A80800829}" presName="spComp" presStyleCnt="0"/>
      <dgm:spPr/>
    </dgm:pt>
    <dgm:pt modelId="{67437198-A086-4D97-88F1-D39280A32A5C}" type="pres">
      <dgm:prSet presAssocID="{3E3CD335-50C2-49F1-8510-E11A80800829}" presName="vSp" presStyleCnt="0"/>
      <dgm:spPr/>
    </dgm:pt>
    <dgm:pt modelId="{7203CACE-3396-4E77-BFAE-BC6A1481EE04}" type="pres">
      <dgm:prSet presAssocID="{3711F96D-73B8-4BA8-819B-464D93EEE8B5}" presName="rectComp" presStyleCnt="0"/>
      <dgm:spPr/>
    </dgm:pt>
    <dgm:pt modelId="{E1964D32-00B8-49AA-8D35-FF6F504458EB}" type="pres">
      <dgm:prSet presAssocID="{3711F96D-73B8-4BA8-819B-464D93EEE8B5}" presName="bgRect" presStyleLbl="bgShp" presStyleIdx="2" presStyleCnt="5" custLinFactNeighborX="126" custLinFactNeighborY="46172"/>
      <dgm:spPr/>
      <dgm:t>
        <a:bodyPr/>
        <a:lstStyle/>
        <a:p>
          <a:endParaRPr lang="pt-BR"/>
        </a:p>
      </dgm:t>
    </dgm:pt>
    <dgm:pt modelId="{2F83C2C0-EB1C-4B73-AD3A-3696DFD2ECC4}" type="pres">
      <dgm:prSet presAssocID="{3711F96D-73B8-4BA8-819B-464D93EEE8B5}" presName="bgRectTx" presStyleLbl="bgShp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9BA3FA-9230-4A35-AD03-8309846EA560}" type="pres">
      <dgm:prSet presAssocID="{3711F96D-73B8-4BA8-819B-464D93EEE8B5}" presName="spComp" presStyleCnt="0"/>
      <dgm:spPr/>
    </dgm:pt>
    <dgm:pt modelId="{1FE801D7-905F-48A4-BB2F-F1380FD68C63}" type="pres">
      <dgm:prSet presAssocID="{3711F96D-73B8-4BA8-819B-464D93EEE8B5}" presName="vSp" presStyleCnt="0"/>
      <dgm:spPr/>
    </dgm:pt>
    <dgm:pt modelId="{DE22B819-4A1E-4AC1-80F2-54ABAF18E2A8}" type="pres">
      <dgm:prSet presAssocID="{FA3186C0-46E0-4A33-9076-AB59BED62C34}" presName="rectComp" presStyleCnt="0"/>
      <dgm:spPr/>
    </dgm:pt>
    <dgm:pt modelId="{05A3A9E7-8E08-45EF-A56B-A98E8F425D66}" type="pres">
      <dgm:prSet presAssocID="{FA3186C0-46E0-4A33-9076-AB59BED62C34}" presName="bgRect" presStyleLbl="bgShp" presStyleIdx="3" presStyleCnt="5" custScaleX="99749" custScaleY="132812" custLinFactNeighborX="0" custLinFactNeighborY="48566"/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93A2DF54-EC92-46EC-ADAE-089D78AB20D1}" type="pres">
      <dgm:prSet presAssocID="{FA3186C0-46E0-4A33-9076-AB59BED62C34}" presName="bgRectTx" presStyleLbl="bgShp" presStyleIdx="3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00FC7FD6-D768-43F5-B1A1-32E79D497948}" type="pres">
      <dgm:prSet presAssocID="{FA3186C0-46E0-4A33-9076-AB59BED62C34}" presName="spComp" presStyleCnt="0"/>
      <dgm:spPr/>
    </dgm:pt>
    <dgm:pt modelId="{B4464262-0391-4C5C-8586-ACD3E0F30020}" type="pres">
      <dgm:prSet presAssocID="{FA3186C0-46E0-4A33-9076-AB59BED62C34}" presName="vSp" presStyleCnt="0"/>
      <dgm:spPr/>
    </dgm:pt>
    <dgm:pt modelId="{523776CA-823A-4441-ACFF-FFD270D00B86}" type="pres">
      <dgm:prSet presAssocID="{49D3415B-88D7-49AD-AF44-B1C42663D955}" presName="rectComp" presStyleCnt="0"/>
      <dgm:spPr/>
    </dgm:pt>
    <dgm:pt modelId="{7D023639-D064-486C-8B45-D1A2CDA0DD14}" type="pres">
      <dgm:prSet presAssocID="{49D3415B-88D7-49AD-AF44-B1C42663D955}" presName="bgRect" presStyleLbl="bgShp" presStyleIdx="4" presStyleCnt="5" custScaleX="100000" custScaleY="72852" custLinFactY="16698" custLinFactNeighborX="-2625" custLinFactNeighborY="100000"/>
      <dgm:spPr/>
      <dgm:t>
        <a:bodyPr/>
        <a:lstStyle/>
        <a:p>
          <a:endParaRPr lang="pt-BR"/>
        </a:p>
      </dgm:t>
    </dgm:pt>
    <dgm:pt modelId="{2C0DBFD6-301C-47C7-8788-841872EA6B0D}" type="pres">
      <dgm:prSet presAssocID="{49D3415B-88D7-49AD-AF44-B1C42663D955}" presName="bgRectTx" presStyleLbl="bgShp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0D99736-3743-40AB-8F89-CF4398F78853}" type="presOf" srcId="{78F8D3B6-EEEE-48AD-BE95-1C893DCF4735}" destId="{5E715312-FFCB-431C-A83E-46E79A7DA189}" srcOrd="0" destOrd="0" presId="urn:microsoft.com/office/officeart/2005/8/layout/hierarchy6"/>
    <dgm:cxn modelId="{13B6D180-B682-4675-A879-7E4989E4097D}" type="presOf" srcId="{8EB9DC96-647F-4CE6-BF25-B054EAC2A122}" destId="{05A3A9E7-8E08-45EF-A56B-A98E8F425D66}" srcOrd="0" destOrd="1" presId="urn:microsoft.com/office/officeart/2005/8/layout/hierarchy6"/>
    <dgm:cxn modelId="{310F7665-96DC-4CFF-9977-901A58025AE0}" type="presOf" srcId="{B42D2BEE-5468-457E-8CDC-57B3A5BE9A73}" destId="{B5F7E9BD-6DAB-4710-8406-38F022E1052C}" srcOrd="0" destOrd="0" presId="urn:microsoft.com/office/officeart/2005/8/layout/hierarchy6"/>
    <dgm:cxn modelId="{C0A905D1-DEDE-45DB-A45E-E804801F4798}" srcId="{05F15311-2037-4A8E-AC4D-B1F22D14413F}" destId="{D7B0795C-435F-40D3-8960-98A16DE3D2E6}" srcOrd="0" destOrd="0" parTransId="{605F2CBC-3529-473A-9112-E405C743CE78}" sibTransId="{90D64C31-273E-4EDB-8E77-F490B01517B1}"/>
    <dgm:cxn modelId="{CDC677FC-7466-4F67-9618-ED745127F987}" type="presOf" srcId="{0E0A0C72-CE17-4E97-BE7D-3C16BD83797F}" destId="{3564A236-2CC9-4C19-9D73-69DE274843FC}" srcOrd="0" destOrd="0" presId="urn:microsoft.com/office/officeart/2005/8/layout/hierarchy6"/>
    <dgm:cxn modelId="{C29F4FC4-6DF6-41BD-998E-CEC39174B50E}" type="presOf" srcId="{77EEF729-694E-46EB-8F41-81F92E0BAD7D}" destId="{46567B52-984C-44BA-90CF-366C2E41146C}" srcOrd="0" destOrd="0" presId="urn:microsoft.com/office/officeart/2005/8/layout/hierarchy6"/>
    <dgm:cxn modelId="{B5BBD747-D0EA-463D-B93F-526C50E5EEFF}" srcId="{99201DA7-F1EA-4834-ADC4-0C13D30DF89D}" destId="{05F15311-2037-4A8E-AC4D-B1F22D14413F}" srcOrd="1" destOrd="0" parTransId="{B42D2BEE-5468-457E-8CDC-57B3A5BE9A73}" sibTransId="{92F89368-DC06-413E-9210-C2ABC072033F}"/>
    <dgm:cxn modelId="{CF073374-C8C0-4920-9F22-B24454AE29B4}" srcId="{2F6D191A-78B4-411A-858C-4299E7539962}" destId="{49D3415B-88D7-49AD-AF44-B1C42663D955}" srcOrd="5" destOrd="0" parTransId="{6AB0D577-CBBE-4855-9E84-FB14D7230894}" sibTransId="{97A3F017-9568-4110-8388-731ADC2AACE6}"/>
    <dgm:cxn modelId="{F798A627-8B64-4BC9-9ECA-1A8A2D809650}" type="presOf" srcId="{3E3CD335-50C2-49F1-8510-E11A80800829}" destId="{EA628B2A-2ED7-4227-9177-41FA035045F9}" srcOrd="0" destOrd="0" presId="urn:microsoft.com/office/officeart/2005/8/layout/hierarchy6"/>
    <dgm:cxn modelId="{F70B90DB-FC9F-48AE-981B-8B0B49680523}" type="presOf" srcId="{3711F96D-73B8-4BA8-819B-464D93EEE8B5}" destId="{2F83C2C0-EB1C-4B73-AD3A-3696DFD2ECC4}" srcOrd="1" destOrd="0" presId="urn:microsoft.com/office/officeart/2005/8/layout/hierarchy6"/>
    <dgm:cxn modelId="{F4335DEB-89BD-4402-AE0A-70FFFFF548C8}" type="presOf" srcId="{664445BC-5E6E-44FB-A7BF-D4E9CF28B614}" destId="{4B026D1D-142A-4AA1-9A21-63436F64BD33}" srcOrd="0" destOrd="0" presId="urn:microsoft.com/office/officeart/2005/8/layout/hierarchy6"/>
    <dgm:cxn modelId="{99678985-1D78-4B5A-A51D-B5006DB2195B}" srcId="{99201DA7-F1EA-4834-ADC4-0C13D30DF89D}" destId="{7F71905E-9099-4829-8CED-302C585DC038}" srcOrd="0" destOrd="0" parTransId="{92AAA3B8-65DF-4072-9F41-45001E66D895}" sibTransId="{E82F4BF4-D8D6-41AD-8E49-BBFC6C5ABAF1}"/>
    <dgm:cxn modelId="{A8B62C68-1595-4608-BA51-257E80FAA2DB}" type="presOf" srcId="{FE24C1F5-2C70-491C-B63B-9D9D613BBE0D}" destId="{AADEEFDF-24AC-4416-95C0-881282AA68BB}" srcOrd="0" destOrd="0" presId="urn:microsoft.com/office/officeart/2005/8/layout/hierarchy6"/>
    <dgm:cxn modelId="{D5ACED09-55EF-4CD8-A875-FEACBF8B80EA}" type="presOf" srcId="{4C6DD1A9-194A-4CD6-97C8-ECFBD175325C}" destId="{4A005907-8925-49C7-8953-4A223D388334}" srcOrd="0" destOrd="0" presId="urn:microsoft.com/office/officeart/2005/8/layout/hierarchy6"/>
    <dgm:cxn modelId="{38B624A5-CB9B-449D-9774-6D436050260F}" type="presOf" srcId="{CF4F69D1-47DD-4969-8157-5DDA84FC2429}" destId="{D1B9FD71-5979-4279-BAFB-75CBD7A4F43A}" srcOrd="0" destOrd="0" presId="urn:microsoft.com/office/officeart/2005/8/layout/hierarchy6"/>
    <dgm:cxn modelId="{1BCE87C0-9DFF-4834-B902-42B76D2F84F4}" srcId="{2F6D191A-78B4-411A-858C-4299E7539962}" destId="{BF6C7194-25D6-4592-8217-79D29D458D6B}" srcOrd="0" destOrd="0" parTransId="{F7114CED-F52B-4DA7-A98D-97286BC133DD}" sibTransId="{0E72EE40-C178-4A00-AB7D-2FFE9E2FAB51}"/>
    <dgm:cxn modelId="{D649D4D8-77A5-4421-B232-D1D4EF7D76B0}" type="presOf" srcId="{BF6C7194-25D6-4592-8217-79D29D458D6B}" destId="{59DBEC38-1777-4FE1-A273-B565B2EDDB31}" srcOrd="0" destOrd="0" presId="urn:microsoft.com/office/officeart/2005/8/layout/hierarchy6"/>
    <dgm:cxn modelId="{13D69BD7-6BD0-4592-81CE-54503033B510}" type="presOf" srcId="{7F71905E-9099-4829-8CED-302C585DC038}" destId="{1CC0116E-0761-4B11-8C91-51692CF7F584}" srcOrd="0" destOrd="0" presId="urn:microsoft.com/office/officeart/2005/8/layout/hierarchy6"/>
    <dgm:cxn modelId="{746F3BFB-DC14-40AC-9492-AF9DEAA15777}" srcId="{BF6C7194-25D6-4592-8217-79D29D458D6B}" destId="{99201DA7-F1EA-4834-ADC4-0C13D30DF89D}" srcOrd="0" destOrd="0" parTransId="{0E0A0C72-CE17-4E97-BE7D-3C16BD83797F}" sibTransId="{AC0ED98B-E819-421F-AAE3-47480B0BA936}"/>
    <dgm:cxn modelId="{032C7118-EC07-43C6-815A-9768ACE6148C}" srcId="{FE24C1F5-2C70-491C-B63B-9D9D613BBE0D}" destId="{CF4F69D1-47DD-4969-8157-5DDA84FC2429}" srcOrd="0" destOrd="0" parTransId="{F61E4264-E703-400C-90D8-296D57B5A892}" sibTransId="{73D2E7E1-5B48-4475-B917-AE22D51B5D98}"/>
    <dgm:cxn modelId="{B3C0F306-74AB-48D8-B198-DC49E27984BF}" srcId="{05F15311-2037-4A8E-AC4D-B1F22D14413F}" destId="{4C6DD1A9-194A-4CD6-97C8-ECFBD175325C}" srcOrd="2" destOrd="0" parTransId="{664445BC-5E6E-44FB-A7BF-D4E9CF28B614}" sibTransId="{AF45042D-BABE-4F02-BD3B-6C7826797F9B}"/>
    <dgm:cxn modelId="{B63E8DE6-0B3B-4273-B079-AB40FAF32A8B}" type="presOf" srcId="{92AAA3B8-65DF-4072-9F41-45001E66D895}" destId="{725EE5C5-DE3D-4291-AE44-5E5CD4000609}" srcOrd="0" destOrd="0" presId="urn:microsoft.com/office/officeart/2005/8/layout/hierarchy6"/>
    <dgm:cxn modelId="{33A7E189-205F-452C-93CC-6E7403CE8231}" type="presOf" srcId="{99201DA7-F1EA-4834-ADC4-0C13D30DF89D}" destId="{03EC4599-E876-44A8-B7DE-35A2625F1E23}" srcOrd="0" destOrd="0" presId="urn:microsoft.com/office/officeart/2005/8/layout/hierarchy6"/>
    <dgm:cxn modelId="{7FAA117C-CE18-4F98-90C6-D26D426F6FAD}" type="presOf" srcId="{3711F96D-73B8-4BA8-819B-464D93EEE8B5}" destId="{E1964D32-00B8-49AA-8D35-FF6F504458EB}" srcOrd="0" destOrd="0" presId="urn:microsoft.com/office/officeart/2005/8/layout/hierarchy6"/>
    <dgm:cxn modelId="{4FE08CCA-3F10-4AD4-ACA7-4A2C15A58482}" srcId="{2F6D191A-78B4-411A-858C-4299E7539962}" destId="{3E3CD335-50C2-49F1-8510-E11A80800829}" srcOrd="2" destOrd="0" parTransId="{51C2F58D-9D8B-4790-88A0-CDD6C43E56D2}" sibTransId="{4A2038A5-8144-42CF-AAD9-0D51E56F6342}"/>
    <dgm:cxn modelId="{D9539B81-6F79-4F36-BBDC-C56378CD2B93}" type="presOf" srcId="{3C7FDCF8-C372-41EA-8CB9-1BE839AFCAB5}" destId="{E0BC0FF1-2D5D-4C9E-990E-467D13CE8FD4}" srcOrd="0" destOrd="0" presId="urn:microsoft.com/office/officeart/2005/8/layout/hierarchy6"/>
    <dgm:cxn modelId="{B708CB74-AC10-4029-B0D6-2AF1C6780E64}" type="presOf" srcId="{3C7FDCF8-C372-41EA-8CB9-1BE839AFCAB5}" destId="{1C2813F0-2660-47CF-A192-573FB70643E7}" srcOrd="1" destOrd="0" presId="urn:microsoft.com/office/officeart/2005/8/layout/hierarchy6"/>
    <dgm:cxn modelId="{1C03FB9C-5B43-4DF6-94AD-41FEE7E2B9FA}" srcId="{05F15311-2037-4A8E-AC4D-B1F22D14413F}" destId="{78F8D3B6-EEEE-48AD-BE95-1C893DCF4735}" srcOrd="1" destOrd="0" parTransId="{9D38A6AF-A1DD-44EC-9782-B82DF5939BDD}" sibTransId="{EA66923F-C87C-4DC2-B794-FD1844BDD2AC}"/>
    <dgm:cxn modelId="{94347ED9-2E8A-43C2-8E41-41C2DD3ABA4C}" type="presOf" srcId="{FA3186C0-46E0-4A33-9076-AB59BED62C34}" destId="{05A3A9E7-8E08-45EF-A56B-A98E8F425D66}" srcOrd="0" destOrd="0" presId="urn:microsoft.com/office/officeart/2005/8/layout/hierarchy6"/>
    <dgm:cxn modelId="{6B9C8B09-A823-42D6-A2AB-512C667BCCD5}" type="presOf" srcId="{8EB9DC96-647F-4CE6-BF25-B054EAC2A122}" destId="{93A2DF54-EC92-46EC-ADAE-089D78AB20D1}" srcOrd="1" destOrd="1" presId="urn:microsoft.com/office/officeart/2005/8/layout/hierarchy6"/>
    <dgm:cxn modelId="{A4130C8D-579B-4C2F-9506-0B342434E0D5}" type="presOf" srcId="{3E3CD335-50C2-49F1-8510-E11A80800829}" destId="{67E5EE36-0CD8-446C-A1A0-44BC52CFC594}" srcOrd="1" destOrd="0" presId="urn:microsoft.com/office/officeart/2005/8/layout/hierarchy6"/>
    <dgm:cxn modelId="{459206ED-4A5D-440B-A385-908F356B7F92}" srcId="{99201DA7-F1EA-4834-ADC4-0C13D30DF89D}" destId="{47D9AE4D-9834-49F1-BE0B-5230BDCE2CAD}" srcOrd="2" destOrd="0" parTransId="{77EEF729-694E-46EB-8F41-81F92E0BAD7D}" sibTransId="{4FE12AB2-5FCE-4FDB-BE7D-59F0BF1D0249}"/>
    <dgm:cxn modelId="{D5C0445A-826F-488C-A383-26EAAD8ED447}" type="presOf" srcId="{05F15311-2037-4A8E-AC4D-B1F22D14413F}" destId="{A1961CEB-200C-4A96-BBF9-0AB099887717}" srcOrd="0" destOrd="0" presId="urn:microsoft.com/office/officeart/2005/8/layout/hierarchy6"/>
    <dgm:cxn modelId="{47A5D39B-0979-4294-AF84-10DD0A026A18}" srcId="{2F6D191A-78B4-411A-858C-4299E7539962}" destId="{3C7FDCF8-C372-41EA-8CB9-1BE839AFCAB5}" srcOrd="1" destOrd="0" parTransId="{21983912-0983-4590-9FFB-E089D3B82E39}" sibTransId="{D26D403C-D798-440B-8154-B8CE947E6A4D}"/>
    <dgm:cxn modelId="{28985DD3-7E73-4022-94F0-B1EF4D4771C0}" srcId="{BF6C7194-25D6-4592-8217-79D29D458D6B}" destId="{FE24C1F5-2C70-491C-B63B-9D9D613BBE0D}" srcOrd="1" destOrd="0" parTransId="{D087E7B3-756A-4DD1-88EA-58AF64B27120}" sibTransId="{2942B6D1-BA91-47A7-8E6B-8EAA64A44E41}"/>
    <dgm:cxn modelId="{DB93BEA5-6B3F-4C4E-A7FC-845B008C0525}" type="presOf" srcId="{F61E4264-E703-400C-90D8-296D57B5A892}" destId="{4F6253D5-2A26-40AE-B63D-21D7403897AA}" srcOrd="0" destOrd="0" presId="urn:microsoft.com/office/officeart/2005/8/layout/hierarchy6"/>
    <dgm:cxn modelId="{31690608-3065-4CCD-92D1-5FD5187EDDAC}" type="presOf" srcId="{49D3415B-88D7-49AD-AF44-B1C42663D955}" destId="{2C0DBFD6-301C-47C7-8788-841872EA6B0D}" srcOrd="1" destOrd="0" presId="urn:microsoft.com/office/officeart/2005/8/layout/hierarchy6"/>
    <dgm:cxn modelId="{88E5F6E7-A191-4814-B603-D8BD4D2A7284}" type="presOf" srcId="{47D9AE4D-9834-49F1-BE0B-5230BDCE2CAD}" destId="{B54A2FFF-E5DC-40C4-A292-B13EF1F3E316}" srcOrd="0" destOrd="0" presId="urn:microsoft.com/office/officeart/2005/8/layout/hierarchy6"/>
    <dgm:cxn modelId="{FD7D0320-F344-4297-9F03-B1B6F74EB4E9}" srcId="{2F6D191A-78B4-411A-858C-4299E7539962}" destId="{FA3186C0-46E0-4A33-9076-AB59BED62C34}" srcOrd="4" destOrd="0" parTransId="{DF558F24-2E24-4035-B0B3-D18150454089}" sibTransId="{29597F80-00DD-4CF7-ACDC-A1C9C2CDBF16}"/>
    <dgm:cxn modelId="{2D2A0065-D89A-4EEA-82F4-937533757FFC}" type="presOf" srcId="{D7B0795C-435F-40D3-8960-98A16DE3D2E6}" destId="{FF115E52-0344-4ED1-82F2-DC5F17BAFE3B}" srcOrd="0" destOrd="0" presId="urn:microsoft.com/office/officeart/2005/8/layout/hierarchy6"/>
    <dgm:cxn modelId="{9D85E968-AB0F-404E-BFB9-41D8DFA24E64}" type="presOf" srcId="{FA3186C0-46E0-4A33-9076-AB59BED62C34}" destId="{93A2DF54-EC92-46EC-ADAE-089D78AB20D1}" srcOrd="1" destOrd="0" presId="urn:microsoft.com/office/officeart/2005/8/layout/hierarchy6"/>
    <dgm:cxn modelId="{2CFF27AA-A0B4-4A2E-B3C6-C9F4E48B5006}" srcId="{FA3186C0-46E0-4A33-9076-AB59BED62C34}" destId="{8EB9DC96-647F-4CE6-BF25-B054EAC2A122}" srcOrd="0" destOrd="0" parTransId="{9249AE18-A590-4799-8742-A1F30BE22665}" sibTransId="{0FFE50D4-6605-47E7-8BC4-9B87CABDEB2C}"/>
    <dgm:cxn modelId="{B4F45DF7-5C5A-4218-B49D-DC58BE118763}" srcId="{2F6D191A-78B4-411A-858C-4299E7539962}" destId="{3711F96D-73B8-4BA8-819B-464D93EEE8B5}" srcOrd="3" destOrd="0" parTransId="{BB49D720-552E-4D8A-B4C8-91FF0A701048}" sibTransId="{B36A7BB8-EA3E-4F84-A02F-6BEAA995E6F9}"/>
    <dgm:cxn modelId="{233AFAF7-7D06-4604-AD9E-AF8FEB09EE87}" type="presOf" srcId="{9D38A6AF-A1DD-44EC-9782-B82DF5939BDD}" destId="{D1087715-1983-4906-95FB-95F848355DDF}" srcOrd="0" destOrd="0" presId="urn:microsoft.com/office/officeart/2005/8/layout/hierarchy6"/>
    <dgm:cxn modelId="{2C6BF4FD-22B5-40D4-9902-7CA1A56BF314}" type="presOf" srcId="{605F2CBC-3529-473A-9112-E405C743CE78}" destId="{1B3CA7BE-F430-4E28-8EC3-790C127F3165}" srcOrd="0" destOrd="0" presId="urn:microsoft.com/office/officeart/2005/8/layout/hierarchy6"/>
    <dgm:cxn modelId="{F59ABC47-93A7-4F39-8E58-0BE86E6390E5}" type="presOf" srcId="{6C9777A5-BAFD-4C99-AEF3-7C2C65F5FE6A}" destId="{8B635807-C860-4AC4-966C-B8A1E9F05B83}" srcOrd="0" destOrd="0" presId="urn:microsoft.com/office/officeart/2005/8/layout/hierarchy6"/>
    <dgm:cxn modelId="{8E5C1A1C-A408-491E-84BE-9EC073CFE684}" type="presOf" srcId="{2F6D191A-78B4-411A-858C-4299E7539962}" destId="{061DC2A0-365A-457B-AADC-865FC478C655}" srcOrd="0" destOrd="0" presId="urn:microsoft.com/office/officeart/2005/8/layout/hierarchy6"/>
    <dgm:cxn modelId="{9417B3CF-C729-48C4-8752-301690A0D9C0}" srcId="{05F15311-2037-4A8E-AC4D-B1F22D14413F}" destId="{EA2B6960-BB24-4544-8231-A5C7EA0C3128}" srcOrd="3" destOrd="0" parTransId="{6C9777A5-BAFD-4C99-AEF3-7C2C65F5FE6A}" sibTransId="{ED6CB07B-B993-4029-8618-836D40969AC9}"/>
    <dgm:cxn modelId="{5BA481EA-6AE2-477B-8271-A715E65F46CA}" type="presOf" srcId="{EA2B6960-BB24-4544-8231-A5C7EA0C3128}" destId="{ECCCC353-DBD7-4FD2-9E9F-F60F7AFB65C6}" srcOrd="0" destOrd="0" presId="urn:microsoft.com/office/officeart/2005/8/layout/hierarchy6"/>
    <dgm:cxn modelId="{FF68BAF7-71D9-4651-90CF-46FBDD4E3C16}" type="presOf" srcId="{49D3415B-88D7-49AD-AF44-B1C42663D955}" destId="{7D023639-D064-486C-8B45-D1A2CDA0DD14}" srcOrd="0" destOrd="0" presId="urn:microsoft.com/office/officeart/2005/8/layout/hierarchy6"/>
    <dgm:cxn modelId="{BD9FE1EF-AED0-4101-A883-05A08F683B3C}" type="presOf" srcId="{D087E7B3-756A-4DD1-88EA-58AF64B27120}" destId="{60E48235-BA90-4B39-98D2-DC3AD0396072}" srcOrd="0" destOrd="0" presId="urn:microsoft.com/office/officeart/2005/8/layout/hierarchy6"/>
    <dgm:cxn modelId="{0128BDE3-787C-492F-8EA6-A7ACA21BA09B}" type="presParOf" srcId="{061DC2A0-365A-457B-AADC-865FC478C655}" destId="{4F15B92B-E6FB-4D1E-B5C1-460EBEB8035D}" srcOrd="0" destOrd="0" presId="urn:microsoft.com/office/officeart/2005/8/layout/hierarchy6"/>
    <dgm:cxn modelId="{091A92A4-2DA5-4723-91B9-0AD30BF95C28}" type="presParOf" srcId="{4F15B92B-E6FB-4D1E-B5C1-460EBEB8035D}" destId="{EBF03301-BCA1-4F10-ABFC-D487643B0891}" srcOrd="0" destOrd="0" presId="urn:microsoft.com/office/officeart/2005/8/layout/hierarchy6"/>
    <dgm:cxn modelId="{09F5CFC2-96D6-432A-83A3-11D7FAAF7E85}" type="presParOf" srcId="{4F15B92B-E6FB-4D1E-B5C1-460EBEB8035D}" destId="{EEB06914-28EB-4906-BE62-B5E96D305A87}" srcOrd="1" destOrd="0" presId="urn:microsoft.com/office/officeart/2005/8/layout/hierarchy6"/>
    <dgm:cxn modelId="{1AB41EF7-1FEC-4EFA-9A69-A7A6E1EE0CBF}" type="presParOf" srcId="{EEB06914-28EB-4906-BE62-B5E96D305A87}" destId="{D7AC1F2A-2953-4F77-B695-14A6465EEB17}" srcOrd="0" destOrd="0" presId="urn:microsoft.com/office/officeart/2005/8/layout/hierarchy6"/>
    <dgm:cxn modelId="{EA588466-400E-4DD3-B7CB-90E620739537}" type="presParOf" srcId="{D7AC1F2A-2953-4F77-B695-14A6465EEB17}" destId="{59DBEC38-1777-4FE1-A273-B565B2EDDB31}" srcOrd="0" destOrd="0" presId="urn:microsoft.com/office/officeart/2005/8/layout/hierarchy6"/>
    <dgm:cxn modelId="{CFCA07EC-3B67-4F28-8390-C88522FE2585}" type="presParOf" srcId="{D7AC1F2A-2953-4F77-B695-14A6465EEB17}" destId="{5E700828-BD5D-4363-9847-63D8C2AB78A8}" srcOrd="1" destOrd="0" presId="urn:microsoft.com/office/officeart/2005/8/layout/hierarchy6"/>
    <dgm:cxn modelId="{C753A9A0-9A0E-4D22-96EE-6B6B4CE7E14F}" type="presParOf" srcId="{5E700828-BD5D-4363-9847-63D8C2AB78A8}" destId="{3564A236-2CC9-4C19-9D73-69DE274843FC}" srcOrd="0" destOrd="0" presId="urn:microsoft.com/office/officeart/2005/8/layout/hierarchy6"/>
    <dgm:cxn modelId="{6964CB2A-A9C5-49CB-93ED-36A1827E8EC0}" type="presParOf" srcId="{5E700828-BD5D-4363-9847-63D8C2AB78A8}" destId="{51024D1C-FB26-4BAB-893B-1BDB9EF6A766}" srcOrd="1" destOrd="0" presId="urn:microsoft.com/office/officeart/2005/8/layout/hierarchy6"/>
    <dgm:cxn modelId="{4C265B3B-9A2C-49C5-9C79-DBA81D5D48AE}" type="presParOf" srcId="{51024D1C-FB26-4BAB-893B-1BDB9EF6A766}" destId="{03EC4599-E876-44A8-B7DE-35A2625F1E23}" srcOrd="0" destOrd="0" presId="urn:microsoft.com/office/officeart/2005/8/layout/hierarchy6"/>
    <dgm:cxn modelId="{1E0F2811-A534-4E37-9601-F7B3030A73B0}" type="presParOf" srcId="{51024D1C-FB26-4BAB-893B-1BDB9EF6A766}" destId="{6218CCB6-6734-48DD-BE25-CC4FD71811E5}" srcOrd="1" destOrd="0" presId="urn:microsoft.com/office/officeart/2005/8/layout/hierarchy6"/>
    <dgm:cxn modelId="{F52583D2-E42C-47CC-9C91-5CBD34FC80D6}" type="presParOf" srcId="{6218CCB6-6734-48DD-BE25-CC4FD71811E5}" destId="{725EE5C5-DE3D-4291-AE44-5E5CD4000609}" srcOrd="0" destOrd="0" presId="urn:microsoft.com/office/officeart/2005/8/layout/hierarchy6"/>
    <dgm:cxn modelId="{7AB67FD3-6B59-40E2-9E9C-E5909DDDD331}" type="presParOf" srcId="{6218CCB6-6734-48DD-BE25-CC4FD71811E5}" destId="{37167CE7-F11E-44EF-9A1A-3C5C844A5ECC}" srcOrd="1" destOrd="0" presId="urn:microsoft.com/office/officeart/2005/8/layout/hierarchy6"/>
    <dgm:cxn modelId="{9C79A91F-E795-47CD-91C2-2C2504A0C4F0}" type="presParOf" srcId="{37167CE7-F11E-44EF-9A1A-3C5C844A5ECC}" destId="{1CC0116E-0761-4B11-8C91-51692CF7F584}" srcOrd="0" destOrd="0" presId="urn:microsoft.com/office/officeart/2005/8/layout/hierarchy6"/>
    <dgm:cxn modelId="{EC26F2AA-5C79-47CD-A1CA-C328F1575F13}" type="presParOf" srcId="{37167CE7-F11E-44EF-9A1A-3C5C844A5ECC}" destId="{2BBEF46C-B670-4FEA-97A5-C9FB9D91845B}" srcOrd="1" destOrd="0" presId="urn:microsoft.com/office/officeart/2005/8/layout/hierarchy6"/>
    <dgm:cxn modelId="{D205CC68-F43B-45A4-A061-2313E4954C55}" type="presParOf" srcId="{6218CCB6-6734-48DD-BE25-CC4FD71811E5}" destId="{B5F7E9BD-6DAB-4710-8406-38F022E1052C}" srcOrd="2" destOrd="0" presId="urn:microsoft.com/office/officeart/2005/8/layout/hierarchy6"/>
    <dgm:cxn modelId="{FE472D3A-0A12-4268-9240-A16998A0CA4B}" type="presParOf" srcId="{6218CCB6-6734-48DD-BE25-CC4FD71811E5}" destId="{0B72C587-AAEE-477B-80EF-A58AA1783E87}" srcOrd="3" destOrd="0" presId="urn:microsoft.com/office/officeart/2005/8/layout/hierarchy6"/>
    <dgm:cxn modelId="{CFF79FCC-A936-492A-BD60-22AAEFD5A5C7}" type="presParOf" srcId="{0B72C587-AAEE-477B-80EF-A58AA1783E87}" destId="{A1961CEB-200C-4A96-BBF9-0AB099887717}" srcOrd="0" destOrd="0" presId="urn:microsoft.com/office/officeart/2005/8/layout/hierarchy6"/>
    <dgm:cxn modelId="{012FB7E3-AF73-4623-9949-CBEA491A5561}" type="presParOf" srcId="{0B72C587-AAEE-477B-80EF-A58AA1783E87}" destId="{F52AA6B0-80C6-4DDF-B840-7C6C1C2B1D18}" srcOrd="1" destOrd="0" presId="urn:microsoft.com/office/officeart/2005/8/layout/hierarchy6"/>
    <dgm:cxn modelId="{3FB968F0-1580-40F8-9CB2-19C5AF9FA178}" type="presParOf" srcId="{F52AA6B0-80C6-4DDF-B840-7C6C1C2B1D18}" destId="{1B3CA7BE-F430-4E28-8EC3-790C127F3165}" srcOrd="0" destOrd="0" presId="urn:microsoft.com/office/officeart/2005/8/layout/hierarchy6"/>
    <dgm:cxn modelId="{938030AB-F1B8-451B-B0A5-D708804B7C75}" type="presParOf" srcId="{F52AA6B0-80C6-4DDF-B840-7C6C1C2B1D18}" destId="{3AD9A65F-F768-4A10-8FB3-E735E5D77C28}" srcOrd="1" destOrd="0" presId="urn:microsoft.com/office/officeart/2005/8/layout/hierarchy6"/>
    <dgm:cxn modelId="{86A300EF-8A10-4CC2-B76C-E71BA7FC055C}" type="presParOf" srcId="{3AD9A65F-F768-4A10-8FB3-E735E5D77C28}" destId="{FF115E52-0344-4ED1-82F2-DC5F17BAFE3B}" srcOrd="0" destOrd="0" presId="urn:microsoft.com/office/officeart/2005/8/layout/hierarchy6"/>
    <dgm:cxn modelId="{828C03D5-5519-40CA-85D8-7C08D8768EF7}" type="presParOf" srcId="{3AD9A65F-F768-4A10-8FB3-E735E5D77C28}" destId="{E414AEC1-C378-42F8-95A0-64768AE15342}" srcOrd="1" destOrd="0" presId="urn:microsoft.com/office/officeart/2005/8/layout/hierarchy6"/>
    <dgm:cxn modelId="{1AF67226-0403-4C51-986F-193B4E60F85F}" type="presParOf" srcId="{F52AA6B0-80C6-4DDF-B840-7C6C1C2B1D18}" destId="{D1087715-1983-4906-95FB-95F848355DDF}" srcOrd="2" destOrd="0" presId="urn:microsoft.com/office/officeart/2005/8/layout/hierarchy6"/>
    <dgm:cxn modelId="{29BBC588-8B3F-4EC9-AD9B-B8EBA8FDFFE1}" type="presParOf" srcId="{F52AA6B0-80C6-4DDF-B840-7C6C1C2B1D18}" destId="{37E2287E-7E0E-4990-988B-C043D8A79468}" srcOrd="3" destOrd="0" presId="urn:microsoft.com/office/officeart/2005/8/layout/hierarchy6"/>
    <dgm:cxn modelId="{27CF5D71-B6EE-4C6C-B283-24D0040DC7D8}" type="presParOf" srcId="{37E2287E-7E0E-4990-988B-C043D8A79468}" destId="{5E715312-FFCB-431C-A83E-46E79A7DA189}" srcOrd="0" destOrd="0" presId="urn:microsoft.com/office/officeart/2005/8/layout/hierarchy6"/>
    <dgm:cxn modelId="{97747A28-2C9A-4510-84F9-6E14115DA00C}" type="presParOf" srcId="{37E2287E-7E0E-4990-988B-C043D8A79468}" destId="{F9064CC0-CD71-43E8-B2C1-90A6BD3BBD4E}" srcOrd="1" destOrd="0" presId="urn:microsoft.com/office/officeart/2005/8/layout/hierarchy6"/>
    <dgm:cxn modelId="{C4548683-D717-49C8-BC2A-F4C1DD335F0E}" type="presParOf" srcId="{F52AA6B0-80C6-4DDF-B840-7C6C1C2B1D18}" destId="{4B026D1D-142A-4AA1-9A21-63436F64BD33}" srcOrd="4" destOrd="0" presId="urn:microsoft.com/office/officeart/2005/8/layout/hierarchy6"/>
    <dgm:cxn modelId="{4B6E66A5-0920-490B-B546-198F2FBB10DD}" type="presParOf" srcId="{F52AA6B0-80C6-4DDF-B840-7C6C1C2B1D18}" destId="{C2EB8993-D487-49FB-A6BF-230094AE9EF1}" srcOrd="5" destOrd="0" presId="urn:microsoft.com/office/officeart/2005/8/layout/hierarchy6"/>
    <dgm:cxn modelId="{8084BCEF-E212-43FE-B6A6-1BEB17CE3179}" type="presParOf" srcId="{C2EB8993-D487-49FB-A6BF-230094AE9EF1}" destId="{4A005907-8925-49C7-8953-4A223D388334}" srcOrd="0" destOrd="0" presId="urn:microsoft.com/office/officeart/2005/8/layout/hierarchy6"/>
    <dgm:cxn modelId="{E51CDD41-7C52-46E9-A2DD-4920CA2556BB}" type="presParOf" srcId="{C2EB8993-D487-49FB-A6BF-230094AE9EF1}" destId="{42F96BE8-D571-4BE8-91B4-984FCF40BC45}" srcOrd="1" destOrd="0" presId="urn:microsoft.com/office/officeart/2005/8/layout/hierarchy6"/>
    <dgm:cxn modelId="{E7150BC4-0F90-461C-A541-3FC0F0E51813}" type="presParOf" srcId="{F52AA6B0-80C6-4DDF-B840-7C6C1C2B1D18}" destId="{8B635807-C860-4AC4-966C-B8A1E9F05B83}" srcOrd="6" destOrd="0" presId="urn:microsoft.com/office/officeart/2005/8/layout/hierarchy6"/>
    <dgm:cxn modelId="{7033817F-B5D0-4B0B-9C82-18CE773EB01A}" type="presParOf" srcId="{F52AA6B0-80C6-4DDF-B840-7C6C1C2B1D18}" destId="{DE2C3B38-9782-4C5C-B97F-F1FE1FAA284F}" srcOrd="7" destOrd="0" presId="urn:microsoft.com/office/officeart/2005/8/layout/hierarchy6"/>
    <dgm:cxn modelId="{000176A1-7B83-491F-9762-1C984C5C2024}" type="presParOf" srcId="{DE2C3B38-9782-4C5C-B97F-F1FE1FAA284F}" destId="{ECCCC353-DBD7-4FD2-9E9F-F60F7AFB65C6}" srcOrd="0" destOrd="0" presId="urn:microsoft.com/office/officeart/2005/8/layout/hierarchy6"/>
    <dgm:cxn modelId="{A665E1A6-B7AD-47A6-9D5D-D33E64F82A36}" type="presParOf" srcId="{DE2C3B38-9782-4C5C-B97F-F1FE1FAA284F}" destId="{7FDDACF8-2973-4DD6-BB30-87CB172785E2}" srcOrd="1" destOrd="0" presId="urn:microsoft.com/office/officeart/2005/8/layout/hierarchy6"/>
    <dgm:cxn modelId="{A13F1489-3ED5-4BFF-A3E0-B5B69CF5A5FC}" type="presParOf" srcId="{6218CCB6-6734-48DD-BE25-CC4FD71811E5}" destId="{46567B52-984C-44BA-90CF-366C2E41146C}" srcOrd="4" destOrd="0" presId="urn:microsoft.com/office/officeart/2005/8/layout/hierarchy6"/>
    <dgm:cxn modelId="{3724FD06-F87E-4DC0-8CC7-698C0D88C671}" type="presParOf" srcId="{6218CCB6-6734-48DD-BE25-CC4FD71811E5}" destId="{4C6EF56F-4D55-4471-BA88-3A0F7C1B4AF5}" srcOrd="5" destOrd="0" presId="urn:microsoft.com/office/officeart/2005/8/layout/hierarchy6"/>
    <dgm:cxn modelId="{ACE68BD1-75EE-4499-86D9-AFF31C1EDC3D}" type="presParOf" srcId="{4C6EF56F-4D55-4471-BA88-3A0F7C1B4AF5}" destId="{B54A2FFF-E5DC-40C4-A292-B13EF1F3E316}" srcOrd="0" destOrd="0" presId="urn:microsoft.com/office/officeart/2005/8/layout/hierarchy6"/>
    <dgm:cxn modelId="{503ADB7F-40F7-4ADD-BFB2-A5D4A62F2137}" type="presParOf" srcId="{4C6EF56F-4D55-4471-BA88-3A0F7C1B4AF5}" destId="{EAF767BF-F93B-4309-8FA9-C3B67CF5652C}" srcOrd="1" destOrd="0" presId="urn:microsoft.com/office/officeart/2005/8/layout/hierarchy6"/>
    <dgm:cxn modelId="{1F05C6E0-5590-415C-9274-BB62E426D948}" type="presParOf" srcId="{5E700828-BD5D-4363-9847-63D8C2AB78A8}" destId="{60E48235-BA90-4B39-98D2-DC3AD0396072}" srcOrd="2" destOrd="0" presId="urn:microsoft.com/office/officeart/2005/8/layout/hierarchy6"/>
    <dgm:cxn modelId="{31A18840-BEE1-412B-9E73-003C32F3DB81}" type="presParOf" srcId="{5E700828-BD5D-4363-9847-63D8C2AB78A8}" destId="{48653791-D757-49D3-8846-2AA1B0E505CB}" srcOrd="3" destOrd="0" presId="urn:microsoft.com/office/officeart/2005/8/layout/hierarchy6"/>
    <dgm:cxn modelId="{741D63F0-97DD-4CED-9198-39564EFE5BA8}" type="presParOf" srcId="{48653791-D757-49D3-8846-2AA1B0E505CB}" destId="{AADEEFDF-24AC-4416-95C0-881282AA68BB}" srcOrd="0" destOrd="0" presId="urn:microsoft.com/office/officeart/2005/8/layout/hierarchy6"/>
    <dgm:cxn modelId="{5A775EE0-180B-4F0D-B672-E20EEDFBC5E0}" type="presParOf" srcId="{48653791-D757-49D3-8846-2AA1B0E505CB}" destId="{710F113C-DC11-4421-8C0E-56C6CFF5133C}" srcOrd="1" destOrd="0" presId="urn:microsoft.com/office/officeart/2005/8/layout/hierarchy6"/>
    <dgm:cxn modelId="{80922909-6DDD-4768-B5EB-2FD0D468A747}" type="presParOf" srcId="{710F113C-DC11-4421-8C0E-56C6CFF5133C}" destId="{4F6253D5-2A26-40AE-B63D-21D7403897AA}" srcOrd="0" destOrd="0" presId="urn:microsoft.com/office/officeart/2005/8/layout/hierarchy6"/>
    <dgm:cxn modelId="{EB59D92B-9A6B-465F-AB83-738DFB2B0629}" type="presParOf" srcId="{710F113C-DC11-4421-8C0E-56C6CFF5133C}" destId="{3EDCAEBE-D784-478F-A8B2-14CF88ADED85}" srcOrd="1" destOrd="0" presId="urn:microsoft.com/office/officeart/2005/8/layout/hierarchy6"/>
    <dgm:cxn modelId="{48DB5BB6-B67C-4E6E-8B93-0F0AC461178C}" type="presParOf" srcId="{3EDCAEBE-D784-478F-A8B2-14CF88ADED85}" destId="{D1B9FD71-5979-4279-BAFB-75CBD7A4F43A}" srcOrd="0" destOrd="0" presId="urn:microsoft.com/office/officeart/2005/8/layout/hierarchy6"/>
    <dgm:cxn modelId="{EDFBB961-CBAC-4982-90B3-60434E79B2E2}" type="presParOf" srcId="{3EDCAEBE-D784-478F-A8B2-14CF88ADED85}" destId="{B407461B-0E21-43F7-A875-E610CD3E605C}" srcOrd="1" destOrd="0" presId="urn:microsoft.com/office/officeart/2005/8/layout/hierarchy6"/>
    <dgm:cxn modelId="{AE640EF9-88D2-472E-988A-73CBB9CE03D4}" type="presParOf" srcId="{061DC2A0-365A-457B-AADC-865FC478C655}" destId="{34EC8BE1-4A28-4B74-B356-B1699FF668EF}" srcOrd="1" destOrd="0" presId="urn:microsoft.com/office/officeart/2005/8/layout/hierarchy6"/>
    <dgm:cxn modelId="{D84701C5-25B6-48F7-A67E-4DA63ED28ED4}" type="presParOf" srcId="{34EC8BE1-4A28-4B74-B356-B1699FF668EF}" destId="{C138D5DC-CB2D-455B-89F7-C12E7FAC8000}" srcOrd="0" destOrd="0" presId="urn:microsoft.com/office/officeart/2005/8/layout/hierarchy6"/>
    <dgm:cxn modelId="{5C79607F-A55C-49CA-A35C-81CEC207BC1A}" type="presParOf" srcId="{C138D5DC-CB2D-455B-89F7-C12E7FAC8000}" destId="{E0BC0FF1-2D5D-4C9E-990E-467D13CE8FD4}" srcOrd="0" destOrd="0" presId="urn:microsoft.com/office/officeart/2005/8/layout/hierarchy6"/>
    <dgm:cxn modelId="{98326DDE-CDED-4CC0-9126-8A6615F4FDD4}" type="presParOf" srcId="{C138D5DC-CB2D-455B-89F7-C12E7FAC8000}" destId="{1C2813F0-2660-47CF-A192-573FB70643E7}" srcOrd="1" destOrd="0" presId="urn:microsoft.com/office/officeart/2005/8/layout/hierarchy6"/>
    <dgm:cxn modelId="{97E1E1CF-FF15-4592-939E-821670A58D37}" type="presParOf" srcId="{34EC8BE1-4A28-4B74-B356-B1699FF668EF}" destId="{9CBB8711-E579-4BC6-8EA8-AE7D18ADDB93}" srcOrd="1" destOrd="0" presId="urn:microsoft.com/office/officeart/2005/8/layout/hierarchy6"/>
    <dgm:cxn modelId="{A27618D1-8E82-4579-A30E-67D2D6136900}" type="presParOf" srcId="{9CBB8711-E579-4BC6-8EA8-AE7D18ADDB93}" destId="{4B125273-201A-4D2D-97C8-431613B7F73F}" srcOrd="0" destOrd="0" presId="urn:microsoft.com/office/officeart/2005/8/layout/hierarchy6"/>
    <dgm:cxn modelId="{811E12E0-AC51-4859-AACF-7D66D3796294}" type="presParOf" srcId="{34EC8BE1-4A28-4B74-B356-B1699FF668EF}" destId="{8C135A54-5969-4456-9637-A2AD5A8086C5}" srcOrd="2" destOrd="0" presId="urn:microsoft.com/office/officeart/2005/8/layout/hierarchy6"/>
    <dgm:cxn modelId="{8ADD9020-F92F-4165-B93E-85EB53E73098}" type="presParOf" srcId="{8C135A54-5969-4456-9637-A2AD5A8086C5}" destId="{EA628B2A-2ED7-4227-9177-41FA035045F9}" srcOrd="0" destOrd="0" presId="urn:microsoft.com/office/officeart/2005/8/layout/hierarchy6"/>
    <dgm:cxn modelId="{F86A7530-7D52-40A4-88DD-24C22BFD729A}" type="presParOf" srcId="{8C135A54-5969-4456-9637-A2AD5A8086C5}" destId="{67E5EE36-0CD8-446C-A1A0-44BC52CFC594}" srcOrd="1" destOrd="0" presId="urn:microsoft.com/office/officeart/2005/8/layout/hierarchy6"/>
    <dgm:cxn modelId="{3AC17321-93C1-48D7-A166-123B96F90F38}" type="presParOf" srcId="{34EC8BE1-4A28-4B74-B356-B1699FF668EF}" destId="{3BE01B76-F308-4B36-AA63-50AEDFD0145F}" srcOrd="3" destOrd="0" presId="urn:microsoft.com/office/officeart/2005/8/layout/hierarchy6"/>
    <dgm:cxn modelId="{0B419EEC-6A41-4B54-A420-99FA8BA3053C}" type="presParOf" srcId="{3BE01B76-F308-4B36-AA63-50AEDFD0145F}" destId="{67437198-A086-4D97-88F1-D39280A32A5C}" srcOrd="0" destOrd="0" presId="urn:microsoft.com/office/officeart/2005/8/layout/hierarchy6"/>
    <dgm:cxn modelId="{A97E471F-77A6-4577-9F90-4BC802DCFE1D}" type="presParOf" srcId="{34EC8BE1-4A28-4B74-B356-B1699FF668EF}" destId="{7203CACE-3396-4E77-BFAE-BC6A1481EE04}" srcOrd="4" destOrd="0" presId="urn:microsoft.com/office/officeart/2005/8/layout/hierarchy6"/>
    <dgm:cxn modelId="{D8167A37-DE58-4044-8A8A-1F1E850C83A2}" type="presParOf" srcId="{7203CACE-3396-4E77-BFAE-BC6A1481EE04}" destId="{E1964D32-00B8-49AA-8D35-FF6F504458EB}" srcOrd="0" destOrd="0" presId="urn:microsoft.com/office/officeart/2005/8/layout/hierarchy6"/>
    <dgm:cxn modelId="{4DC7330D-C1EB-4AAB-874F-F4441C8101E5}" type="presParOf" srcId="{7203CACE-3396-4E77-BFAE-BC6A1481EE04}" destId="{2F83C2C0-EB1C-4B73-AD3A-3696DFD2ECC4}" srcOrd="1" destOrd="0" presId="urn:microsoft.com/office/officeart/2005/8/layout/hierarchy6"/>
    <dgm:cxn modelId="{A37EF684-3E45-42F3-9B56-9B5A4C06A499}" type="presParOf" srcId="{34EC8BE1-4A28-4B74-B356-B1699FF668EF}" destId="{AA9BA3FA-9230-4A35-AD03-8309846EA560}" srcOrd="5" destOrd="0" presId="urn:microsoft.com/office/officeart/2005/8/layout/hierarchy6"/>
    <dgm:cxn modelId="{F558D086-E53A-4948-BECF-FCCF97C84E6E}" type="presParOf" srcId="{AA9BA3FA-9230-4A35-AD03-8309846EA560}" destId="{1FE801D7-905F-48A4-BB2F-F1380FD68C63}" srcOrd="0" destOrd="0" presId="urn:microsoft.com/office/officeart/2005/8/layout/hierarchy6"/>
    <dgm:cxn modelId="{3DA40DE3-C42B-42C9-9A99-3F147F34406B}" type="presParOf" srcId="{34EC8BE1-4A28-4B74-B356-B1699FF668EF}" destId="{DE22B819-4A1E-4AC1-80F2-54ABAF18E2A8}" srcOrd="6" destOrd="0" presId="urn:microsoft.com/office/officeart/2005/8/layout/hierarchy6"/>
    <dgm:cxn modelId="{3F341AB5-1FDE-4474-9F40-04D1315DEA91}" type="presParOf" srcId="{DE22B819-4A1E-4AC1-80F2-54ABAF18E2A8}" destId="{05A3A9E7-8E08-45EF-A56B-A98E8F425D66}" srcOrd="0" destOrd="0" presId="urn:microsoft.com/office/officeart/2005/8/layout/hierarchy6"/>
    <dgm:cxn modelId="{FD45240D-2B59-4603-BA80-355499EB8F32}" type="presParOf" srcId="{DE22B819-4A1E-4AC1-80F2-54ABAF18E2A8}" destId="{93A2DF54-EC92-46EC-ADAE-089D78AB20D1}" srcOrd="1" destOrd="0" presId="urn:microsoft.com/office/officeart/2005/8/layout/hierarchy6"/>
    <dgm:cxn modelId="{648864A7-2E37-45D0-82CC-9D89A452928F}" type="presParOf" srcId="{34EC8BE1-4A28-4B74-B356-B1699FF668EF}" destId="{00FC7FD6-D768-43F5-B1A1-32E79D497948}" srcOrd="7" destOrd="0" presId="urn:microsoft.com/office/officeart/2005/8/layout/hierarchy6"/>
    <dgm:cxn modelId="{E85D731D-A2A4-4113-BEC1-21AA37AD0CBC}" type="presParOf" srcId="{00FC7FD6-D768-43F5-B1A1-32E79D497948}" destId="{B4464262-0391-4C5C-8586-ACD3E0F30020}" srcOrd="0" destOrd="0" presId="urn:microsoft.com/office/officeart/2005/8/layout/hierarchy6"/>
    <dgm:cxn modelId="{DE97FC2D-206A-4594-8536-6196A76FA4BC}" type="presParOf" srcId="{34EC8BE1-4A28-4B74-B356-B1699FF668EF}" destId="{523776CA-823A-4441-ACFF-FFD270D00B86}" srcOrd="8" destOrd="0" presId="urn:microsoft.com/office/officeart/2005/8/layout/hierarchy6"/>
    <dgm:cxn modelId="{17C362D9-ED58-43BB-AB85-BC42526DC569}" type="presParOf" srcId="{523776CA-823A-4441-ACFF-FFD270D00B86}" destId="{7D023639-D064-486C-8B45-D1A2CDA0DD14}" srcOrd="0" destOrd="0" presId="urn:microsoft.com/office/officeart/2005/8/layout/hierarchy6"/>
    <dgm:cxn modelId="{08858D19-34A5-443C-BE68-119286E721C1}" type="presParOf" srcId="{523776CA-823A-4441-ACFF-FFD270D00B86}" destId="{2C0DBFD6-301C-47C7-8788-841872EA6B0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23639-D064-486C-8B45-D1A2CDA0DD14}">
      <dsp:nvSpPr>
        <dsp:cNvPr id="0" name=""/>
        <dsp:cNvSpPr/>
      </dsp:nvSpPr>
      <dsp:spPr>
        <a:xfrm>
          <a:off x="0" y="4702123"/>
          <a:ext cx="8229600" cy="55446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/>
            <a:t>Encaminhamento às unidades básicas de saúde</a:t>
          </a:r>
        </a:p>
      </dsp:txBody>
      <dsp:txXfrm>
        <a:off x="0" y="4702123"/>
        <a:ext cx="2468880" cy="554460"/>
      </dsp:txXfrm>
    </dsp:sp>
    <dsp:sp modelId="{05A3A9E7-8E08-45EF-A56B-A98E8F425D66}">
      <dsp:nvSpPr>
        <dsp:cNvPr id="0" name=""/>
        <dsp:cNvSpPr/>
      </dsp:nvSpPr>
      <dsp:spPr>
        <a:xfrm>
          <a:off x="10328" y="3456386"/>
          <a:ext cx="8208943" cy="1010801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Agravos de seguimento no próprio IIER</a:t>
          </a:r>
          <a:r>
            <a:rPr lang="pt-BR" sz="1200" kern="1200" baseline="30000" dirty="0"/>
            <a:t>3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050" kern="1200" dirty="0"/>
        </a:p>
      </dsp:txBody>
      <dsp:txXfrm>
        <a:off x="10328" y="3456386"/>
        <a:ext cx="2462683" cy="1010801"/>
      </dsp:txXfrm>
    </dsp:sp>
    <dsp:sp modelId="{E1964D32-00B8-49AA-8D35-FF6F504458EB}">
      <dsp:nvSpPr>
        <dsp:cNvPr id="0" name=""/>
        <dsp:cNvSpPr/>
      </dsp:nvSpPr>
      <dsp:spPr>
        <a:xfrm>
          <a:off x="0" y="2550242"/>
          <a:ext cx="8229600" cy="76107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Situações especiais</a:t>
          </a:r>
          <a:r>
            <a:rPr lang="pt-BR" sz="1200" kern="1200" baseline="30000" dirty="0"/>
            <a:t>2</a:t>
          </a:r>
        </a:p>
      </dsp:txBody>
      <dsp:txXfrm>
        <a:off x="0" y="2550242"/>
        <a:ext cx="2468880" cy="761077"/>
      </dsp:txXfrm>
    </dsp:sp>
    <dsp:sp modelId="{EA628B2A-2ED7-4227-9177-41FA035045F9}">
      <dsp:nvSpPr>
        <dsp:cNvPr id="0" name=""/>
        <dsp:cNvSpPr/>
      </dsp:nvSpPr>
      <dsp:spPr>
        <a:xfrm>
          <a:off x="0" y="1417488"/>
          <a:ext cx="8229600" cy="76107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/>
            <a:t>Triagem inicial</a:t>
          </a:r>
          <a:r>
            <a:rPr lang="pt-BR" sz="1200" kern="1200" baseline="30000"/>
            <a:t>1</a:t>
          </a:r>
        </a:p>
      </dsp:txBody>
      <dsp:txXfrm>
        <a:off x="0" y="1417488"/>
        <a:ext cx="2468880" cy="761077"/>
      </dsp:txXfrm>
    </dsp:sp>
    <dsp:sp modelId="{E0BC0FF1-2D5D-4C9E-990E-467D13CE8FD4}">
      <dsp:nvSpPr>
        <dsp:cNvPr id="0" name=""/>
        <dsp:cNvSpPr/>
      </dsp:nvSpPr>
      <dsp:spPr>
        <a:xfrm>
          <a:off x="0" y="209219"/>
          <a:ext cx="8229600" cy="76107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/>
            <a:t>Encaminhamento pelas entidades de apoio ao refugiado</a:t>
          </a:r>
        </a:p>
      </dsp:txBody>
      <dsp:txXfrm>
        <a:off x="0" y="209219"/>
        <a:ext cx="2468880" cy="761077"/>
      </dsp:txXfrm>
    </dsp:sp>
    <dsp:sp modelId="{59DBEC38-1777-4FE1-A273-B565B2EDDB31}">
      <dsp:nvSpPr>
        <dsp:cNvPr id="0" name=""/>
        <dsp:cNvSpPr/>
      </dsp:nvSpPr>
      <dsp:spPr>
        <a:xfrm>
          <a:off x="4980055" y="133705"/>
          <a:ext cx="1360045" cy="9446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/>
            <a:t>Agendamento no NMV</a:t>
          </a:r>
        </a:p>
      </dsp:txBody>
      <dsp:txXfrm>
        <a:off x="5007723" y="161373"/>
        <a:ext cx="1304709" cy="889325"/>
      </dsp:txXfrm>
    </dsp:sp>
    <dsp:sp modelId="{3564A236-2CC9-4C19-9D73-69DE274843FC}">
      <dsp:nvSpPr>
        <dsp:cNvPr id="0" name=""/>
        <dsp:cNvSpPr/>
      </dsp:nvSpPr>
      <dsp:spPr>
        <a:xfrm>
          <a:off x="4899828" y="1078367"/>
          <a:ext cx="760249" cy="339123"/>
        </a:xfrm>
        <a:custGeom>
          <a:avLst/>
          <a:gdLst/>
          <a:ahLst/>
          <a:cxnLst/>
          <a:rect l="0" t="0" r="0" b="0"/>
          <a:pathLst>
            <a:path>
              <a:moveTo>
                <a:pt x="760249" y="0"/>
              </a:moveTo>
              <a:lnTo>
                <a:pt x="760249" y="169561"/>
              </a:lnTo>
              <a:lnTo>
                <a:pt x="0" y="169561"/>
              </a:lnTo>
              <a:lnTo>
                <a:pt x="0" y="33912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EC4599-E876-44A8-B7DE-35A2625F1E23}">
      <dsp:nvSpPr>
        <dsp:cNvPr id="0" name=""/>
        <dsp:cNvSpPr/>
      </dsp:nvSpPr>
      <dsp:spPr>
        <a:xfrm>
          <a:off x="3396468" y="1417491"/>
          <a:ext cx="3006721" cy="981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/>
            <a:t>Identificação de  agravos de risco de disseminação. Atualização vacinal</a:t>
          </a:r>
        </a:p>
      </dsp:txBody>
      <dsp:txXfrm>
        <a:off x="3425202" y="1446225"/>
        <a:ext cx="2949253" cy="923585"/>
      </dsp:txXfrm>
    </dsp:sp>
    <dsp:sp modelId="{725EE5C5-DE3D-4291-AE44-5E5CD4000609}">
      <dsp:nvSpPr>
        <dsp:cNvPr id="0" name=""/>
        <dsp:cNvSpPr/>
      </dsp:nvSpPr>
      <dsp:spPr>
        <a:xfrm>
          <a:off x="4108365" y="2398544"/>
          <a:ext cx="791463" cy="302731"/>
        </a:xfrm>
        <a:custGeom>
          <a:avLst/>
          <a:gdLst/>
          <a:ahLst/>
          <a:cxnLst/>
          <a:rect l="0" t="0" r="0" b="0"/>
          <a:pathLst>
            <a:path>
              <a:moveTo>
                <a:pt x="791463" y="0"/>
              </a:moveTo>
              <a:lnTo>
                <a:pt x="791463" y="151365"/>
              </a:lnTo>
              <a:lnTo>
                <a:pt x="0" y="151365"/>
              </a:lnTo>
              <a:lnTo>
                <a:pt x="0" y="30273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C0116E-0761-4B11-8C91-51692CF7F584}">
      <dsp:nvSpPr>
        <dsp:cNvPr id="0" name=""/>
        <dsp:cNvSpPr/>
      </dsp:nvSpPr>
      <dsp:spPr>
        <a:xfrm>
          <a:off x="3547494" y="2701276"/>
          <a:ext cx="1121742" cy="769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/>
            <a:t>Sexo feminino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/>
            <a:t>(avaliação ginecológica)</a:t>
          </a:r>
        </a:p>
      </dsp:txBody>
      <dsp:txXfrm>
        <a:off x="3570031" y="2723813"/>
        <a:ext cx="1076668" cy="724381"/>
      </dsp:txXfrm>
    </dsp:sp>
    <dsp:sp modelId="{B5F7E9BD-6DAB-4710-8406-38F022E1052C}">
      <dsp:nvSpPr>
        <dsp:cNvPr id="0" name=""/>
        <dsp:cNvSpPr/>
      </dsp:nvSpPr>
      <dsp:spPr>
        <a:xfrm>
          <a:off x="4899828" y="2398544"/>
          <a:ext cx="1316925" cy="227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06"/>
              </a:lnTo>
              <a:lnTo>
                <a:pt x="1316925" y="113606"/>
              </a:lnTo>
              <a:lnTo>
                <a:pt x="1316925" y="22721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961CEB-200C-4A96-BBF9-0AB099887717}">
      <dsp:nvSpPr>
        <dsp:cNvPr id="0" name=""/>
        <dsp:cNvSpPr/>
      </dsp:nvSpPr>
      <dsp:spPr>
        <a:xfrm>
          <a:off x="5813002" y="2625758"/>
          <a:ext cx="807502" cy="7239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/>
            <a:t>Triagem </a:t>
          </a:r>
          <a:r>
            <a:rPr lang="pt-BR" sz="800" kern="1200" dirty="0" err="1" smtClean="0"/>
            <a:t>positva</a:t>
          </a:r>
          <a:r>
            <a:rPr lang="pt-BR" sz="800" kern="1200" dirty="0" smtClean="0"/>
            <a:t> </a:t>
          </a:r>
          <a:r>
            <a:rPr lang="pt-BR" sz="800" kern="1200" dirty="0"/>
            <a:t>para agravos</a:t>
          </a:r>
        </a:p>
      </dsp:txBody>
      <dsp:txXfrm>
        <a:off x="5834207" y="2646963"/>
        <a:ext cx="765092" cy="681571"/>
      </dsp:txXfrm>
    </dsp:sp>
    <dsp:sp modelId="{1B3CA7BE-F430-4E28-8EC3-790C127F3165}">
      <dsp:nvSpPr>
        <dsp:cNvPr id="0" name=""/>
        <dsp:cNvSpPr/>
      </dsp:nvSpPr>
      <dsp:spPr>
        <a:xfrm>
          <a:off x="2716145" y="3349739"/>
          <a:ext cx="3500608" cy="333250"/>
        </a:xfrm>
        <a:custGeom>
          <a:avLst/>
          <a:gdLst/>
          <a:ahLst/>
          <a:cxnLst/>
          <a:rect l="0" t="0" r="0" b="0"/>
          <a:pathLst>
            <a:path>
              <a:moveTo>
                <a:pt x="3500608" y="0"/>
              </a:moveTo>
              <a:lnTo>
                <a:pt x="3500608" y="166625"/>
              </a:lnTo>
              <a:lnTo>
                <a:pt x="0" y="166625"/>
              </a:lnTo>
              <a:lnTo>
                <a:pt x="0" y="3332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15E52-0344-4ED1-82F2-DC5F17BAFE3B}">
      <dsp:nvSpPr>
        <dsp:cNvPr id="0" name=""/>
        <dsp:cNvSpPr/>
      </dsp:nvSpPr>
      <dsp:spPr>
        <a:xfrm>
          <a:off x="2308841" y="3682989"/>
          <a:ext cx="814609" cy="9364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/>
            <a:t>Seguimento em  ambulatório especializado para HIV</a:t>
          </a:r>
        </a:p>
      </dsp:txBody>
      <dsp:txXfrm>
        <a:off x="2332700" y="3706848"/>
        <a:ext cx="766891" cy="888686"/>
      </dsp:txXfrm>
    </dsp:sp>
    <dsp:sp modelId="{D1087715-1983-4906-95FB-95F848355DDF}">
      <dsp:nvSpPr>
        <dsp:cNvPr id="0" name=""/>
        <dsp:cNvSpPr/>
      </dsp:nvSpPr>
      <dsp:spPr>
        <a:xfrm>
          <a:off x="4068299" y="3349739"/>
          <a:ext cx="2148454" cy="333250"/>
        </a:xfrm>
        <a:custGeom>
          <a:avLst/>
          <a:gdLst/>
          <a:ahLst/>
          <a:cxnLst/>
          <a:rect l="0" t="0" r="0" b="0"/>
          <a:pathLst>
            <a:path>
              <a:moveTo>
                <a:pt x="2148454" y="0"/>
              </a:moveTo>
              <a:lnTo>
                <a:pt x="2148454" y="166625"/>
              </a:lnTo>
              <a:lnTo>
                <a:pt x="0" y="166625"/>
              </a:lnTo>
              <a:lnTo>
                <a:pt x="0" y="3332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715312-FFCB-431C-A83E-46E79A7DA189}">
      <dsp:nvSpPr>
        <dsp:cNvPr id="0" name=""/>
        <dsp:cNvSpPr/>
      </dsp:nvSpPr>
      <dsp:spPr>
        <a:xfrm>
          <a:off x="3592626" y="3682989"/>
          <a:ext cx="951346" cy="6342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/>
            <a:t>Seguimento em ambulatório especializado para hepatites</a:t>
          </a:r>
        </a:p>
      </dsp:txBody>
      <dsp:txXfrm>
        <a:off x="3611202" y="3701565"/>
        <a:ext cx="914194" cy="597079"/>
      </dsp:txXfrm>
    </dsp:sp>
    <dsp:sp modelId="{4B026D1D-142A-4AA1-9A21-63436F64BD33}">
      <dsp:nvSpPr>
        <dsp:cNvPr id="0" name=""/>
        <dsp:cNvSpPr/>
      </dsp:nvSpPr>
      <dsp:spPr>
        <a:xfrm>
          <a:off x="5578628" y="3349739"/>
          <a:ext cx="638125" cy="333250"/>
        </a:xfrm>
        <a:custGeom>
          <a:avLst/>
          <a:gdLst/>
          <a:ahLst/>
          <a:cxnLst/>
          <a:rect l="0" t="0" r="0" b="0"/>
          <a:pathLst>
            <a:path>
              <a:moveTo>
                <a:pt x="638125" y="0"/>
              </a:moveTo>
              <a:lnTo>
                <a:pt x="638125" y="166625"/>
              </a:lnTo>
              <a:lnTo>
                <a:pt x="0" y="166625"/>
              </a:lnTo>
              <a:lnTo>
                <a:pt x="0" y="3332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05907-8925-49C7-8953-4A223D388334}">
      <dsp:nvSpPr>
        <dsp:cNvPr id="0" name=""/>
        <dsp:cNvSpPr/>
      </dsp:nvSpPr>
      <dsp:spPr>
        <a:xfrm>
          <a:off x="5102955" y="3682989"/>
          <a:ext cx="951346" cy="6342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/>
            <a:t>Seguimento em ambulatório especializado para tuberculose</a:t>
          </a:r>
        </a:p>
      </dsp:txBody>
      <dsp:txXfrm>
        <a:off x="5121531" y="3701565"/>
        <a:ext cx="914194" cy="597079"/>
      </dsp:txXfrm>
    </dsp:sp>
    <dsp:sp modelId="{8B635807-C860-4AC4-966C-B8A1E9F05B83}">
      <dsp:nvSpPr>
        <dsp:cNvPr id="0" name=""/>
        <dsp:cNvSpPr/>
      </dsp:nvSpPr>
      <dsp:spPr>
        <a:xfrm>
          <a:off x="6096700" y="3349739"/>
          <a:ext cx="91440" cy="1216585"/>
        </a:xfrm>
        <a:custGeom>
          <a:avLst/>
          <a:gdLst/>
          <a:ahLst/>
          <a:cxnLst/>
          <a:rect l="0" t="0" r="0" b="0"/>
          <a:pathLst>
            <a:path>
              <a:moveTo>
                <a:pt x="120053" y="0"/>
              </a:moveTo>
              <a:lnTo>
                <a:pt x="120053" y="608292"/>
              </a:lnTo>
              <a:lnTo>
                <a:pt x="45720" y="608292"/>
              </a:lnTo>
              <a:lnTo>
                <a:pt x="45720" y="121658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CCC353-DBD7-4FD2-9E9F-F60F7AFB65C6}">
      <dsp:nvSpPr>
        <dsp:cNvPr id="0" name=""/>
        <dsp:cNvSpPr/>
      </dsp:nvSpPr>
      <dsp:spPr>
        <a:xfrm>
          <a:off x="5410944" y="4566324"/>
          <a:ext cx="1462952" cy="690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/>
            <a:t>Diagnósticos  clínicos de seguimento ambulatorial </a:t>
          </a:r>
        </a:p>
      </dsp:txBody>
      <dsp:txXfrm>
        <a:off x="5431161" y="4586541"/>
        <a:ext cx="1422518" cy="649825"/>
      </dsp:txXfrm>
    </dsp:sp>
    <dsp:sp modelId="{46567B52-984C-44BA-90CF-366C2E41146C}">
      <dsp:nvSpPr>
        <dsp:cNvPr id="0" name=""/>
        <dsp:cNvSpPr/>
      </dsp:nvSpPr>
      <dsp:spPr>
        <a:xfrm>
          <a:off x="4899828" y="2398544"/>
          <a:ext cx="331606" cy="302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362"/>
              </a:lnTo>
              <a:lnTo>
                <a:pt x="331606" y="151362"/>
              </a:lnTo>
              <a:lnTo>
                <a:pt x="331606" y="30272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4A2FFF-E5DC-40C4-A292-B13EF1F3E316}">
      <dsp:nvSpPr>
        <dsp:cNvPr id="0" name=""/>
        <dsp:cNvSpPr/>
      </dsp:nvSpPr>
      <dsp:spPr>
        <a:xfrm>
          <a:off x="4755761" y="2701269"/>
          <a:ext cx="951346" cy="6342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/>
            <a:t>Crianças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/>
            <a:t>(avaliação pediátrica)</a:t>
          </a:r>
        </a:p>
      </dsp:txBody>
      <dsp:txXfrm>
        <a:off x="4774337" y="2719845"/>
        <a:ext cx="914194" cy="597079"/>
      </dsp:txXfrm>
    </dsp:sp>
    <dsp:sp modelId="{60E48235-BA90-4B39-98D2-DC3AD0396072}">
      <dsp:nvSpPr>
        <dsp:cNvPr id="0" name=""/>
        <dsp:cNvSpPr/>
      </dsp:nvSpPr>
      <dsp:spPr>
        <a:xfrm>
          <a:off x="5660078" y="1078367"/>
          <a:ext cx="1717860" cy="339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561"/>
              </a:lnTo>
              <a:lnTo>
                <a:pt x="1717860" y="169561"/>
              </a:lnTo>
              <a:lnTo>
                <a:pt x="1717860" y="33912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EEFDF-24AC-4416-95C0-881282AA68BB}">
      <dsp:nvSpPr>
        <dsp:cNvPr id="0" name=""/>
        <dsp:cNvSpPr/>
      </dsp:nvSpPr>
      <dsp:spPr>
        <a:xfrm>
          <a:off x="6714679" y="1417491"/>
          <a:ext cx="1326519" cy="6342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/>
            <a:t>Avaliação odontológica</a:t>
          </a:r>
        </a:p>
      </dsp:txBody>
      <dsp:txXfrm>
        <a:off x="6733255" y="1436067"/>
        <a:ext cx="1289367" cy="597079"/>
      </dsp:txXfrm>
    </dsp:sp>
    <dsp:sp modelId="{4F6253D5-2A26-40AE-B63D-21D7403897AA}">
      <dsp:nvSpPr>
        <dsp:cNvPr id="0" name=""/>
        <dsp:cNvSpPr/>
      </dsp:nvSpPr>
      <dsp:spPr>
        <a:xfrm>
          <a:off x="7377939" y="2051722"/>
          <a:ext cx="101537" cy="2268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379"/>
              </a:lnTo>
              <a:lnTo>
                <a:pt x="101537" y="1134379"/>
              </a:lnTo>
              <a:lnTo>
                <a:pt x="101537" y="226875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9FD71-5979-4279-BAFB-75CBD7A4F43A}">
      <dsp:nvSpPr>
        <dsp:cNvPr id="0" name=""/>
        <dsp:cNvSpPr/>
      </dsp:nvSpPr>
      <dsp:spPr>
        <a:xfrm>
          <a:off x="6995117" y="4320480"/>
          <a:ext cx="968718" cy="8573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/>
            <a:t>Encaminhamento  para atendimento do serviço municipal de saúde, quando necessário</a:t>
          </a:r>
        </a:p>
      </dsp:txBody>
      <dsp:txXfrm>
        <a:off x="7020227" y="4345590"/>
        <a:ext cx="918498" cy="807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9181B-89B5-1E41-953C-5B076736B24A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81B5F-5DF4-964D-84DC-58E6E575DA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90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B438D5-2656-CC49-87AA-D0DC89FF1341}" type="slidenum">
              <a:rPr lang="pt-BR"/>
              <a:pPr/>
              <a:t>22</a:t>
            </a:fld>
            <a:endParaRPr lang="pt-BR"/>
          </a:p>
        </p:txBody>
      </p:sp>
      <p:sp>
        <p:nvSpPr>
          <p:cNvPr id="19458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93700"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650875" indent="-250825" defTabSz="393700"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01713" indent="-200025" defTabSz="393700"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03350" indent="-201613" defTabSz="393700"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03400" indent="-200025" defTabSz="393700"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60600" indent="-200025" defTabSz="393700" fontAlgn="base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17800" indent="-200025" defTabSz="393700" fontAlgn="base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175000" indent="-200025" defTabSz="393700" fontAlgn="base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32200" indent="-200025" defTabSz="393700" fontAlgn="base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fld id="{C97119CE-3A03-7345-8D14-C41A3614E603}" type="slidenum">
              <a:rPr lang="en-GB" sz="1200" b="0">
                <a:solidFill>
                  <a:srgbClr val="000000"/>
                </a:solidFill>
                <a:latin typeface="Times New Roman" charset="0"/>
                <a:cs typeface="DejaVu Sans" charset="0"/>
              </a:rPr>
              <a:pPr algn="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t>22</a:t>
            </a:fld>
            <a:endParaRPr lang="en-GB" sz="1200" b="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60" name="Text Box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9279" rIns="0" bIns="0"/>
          <a:lstStyle/>
          <a:p>
            <a:pPr algn="just" defTabSz="449263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>
              <a:cs typeface="DejaVu Sans" charset="0"/>
            </a:endParaRPr>
          </a:p>
          <a:p>
            <a:pPr algn="just" defTabSz="449263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>
              <a:cs typeface="DejaVu Sans" charset="0"/>
            </a:endParaRPr>
          </a:p>
          <a:p>
            <a:pPr algn="just" defTabSz="449263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>
              <a:cs typeface="DejaVu Sans" charset="0"/>
            </a:endParaRPr>
          </a:p>
          <a:p>
            <a:pPr algn="just" defTabSz="449263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/>
              <a:t>Prevalence of immigrants at high disease risk—hypertension plus overweight/obesity and waist circumference (WC) &gt; 102 in males (hypertension plus overweight\obesity for Senegalese group) or hypertension plus WC &gt; 88 in females.</a:t>
            </a:r>
          </a:p>
          <a:p>
            <a: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/>
          </a:p>
          <a:p>
            <a: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/>
              <a:t>© This slide is made available for non-commercial use only. Please note that permission may be required for re-use of images in which the copyright is owned by a third party.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14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mtClean="0"/>
              <a:t>Com relação às medidas de prevenção adotadas observou-se: que a recomendação do tratamento para a DV foi mais realizada aos viajantes com destino a Ásia (32,1%), assim como a vacina da Poliomielite. A QPX para malária foi mto mais recomendada aos viajantes com destino à África, da mesma forma que a vacina antimeningo e FA. Todas as recomendações apresentaram p &lt; 0,001. </a:t>
            </a:r>
          </a:p>
        </p:txBody>
      </p:sp>
      <p:sp>
        <p:nvSpPr>
          <p:cNvPr id="83972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513AD418-2413-4B12-AEEB-CD05800329CA}" type="slidenum">
              <a:rPr lang="pt-BR" altLang="pt-BR" sz="1200" smtClean="0"/>
              <a:pPr>
                <a:defRPr/>
              </a:pPr>
              <a:t>54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2379668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mtClean="0"/>
              <a:t> </a:t>
            </a:r>
          </a:p>
        </p:txBody>
      </p:sp>
      <p:sp>
        <p:nvSpPr>
          <p:cNvPr id="84996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F0F2F975-08F5-4FD0-8FC4-1A6453A01AF2}" type="slidenum">
              <a:rPr lang="pt-BR" altLang="pt-BR" sz="1200" smtClean="0"/>
              <a:pPr>
                <a:defRPr/>
              </a:pPr>
              <a:t>55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2765148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mtClean="0"/>
              <a:t>A QPX para malária foi mais recomendada para as viagens ao exterior quando comparada às viagens ao Brasil.</a:t>
            </a:r>
          </a:p>
        </p:txBody>
      </p:sp>
      <p:sp>
        <p:nvSpPr>
          <p:cNvPr id="8704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7045D29F-879C-41F7-B77E-E52E7DFB4B0A}" type="slidenum">
              <a:rPr lang="pt-BR" altLang="pt-BR" sz="1200" smtClean="0"/>
              <a:pPr>
                <a:defRPr/>
              </a:pPr>
              <a:t>56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192172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mtClean="0"/>
              <a:t>A faixa etária dos indivíduos portadores de condição pré-existente se concentrou entre os 45 a 59 anos. O turismo foi o que mais motivou a viagem entre os viajantes portadores de doença pré-existente. 119 (61,9%) referiram permanência estimada por menos de 30 dias e 81 (42,2%) referiram que se hospedariam em hotel. </a:t>
            </a:r>
          </a:p>
        </p:txBody>
      </p:sp>
      <p:sp>
        <p:nvSpPr>
          <p:cNvPr id="88068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7044C60F-6A87-48D6-83D4-DC137B706B5F}" type="slidenum">
              <a:rPr lang="pt-BR" altLang="pt-BR" sz="1200" smtClean="0"/>
              <a:pPr>
                <a:defRPr/>
              </a:pPr>
              <a:t>57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1562484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mtClean="0"/>
              <a:t>No período de janeiro de 2006 a dezembro de 2010, o NMV foi convidado para 12 reuniões para discussão de diretrizes em várias áreas da medicina de viagem. O guia de prevenção da malária para profissionais de saúde e a Criação do Comitê Estadual de saúde do Viajante pelo CVE foram importantes resultados de contribuição dos ambulatórios  dedicados à orientação do viajante, especialmente o NMV do IIER.</a:t>
            </a:r>
          </a:p>
        </p:txBody>
      </p:sp>
      <p:sp>
        <p:nvSpPr>
          <p:cNvPr id="91140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BCCEF691-C289-45AD-A9D9-B13F47B17612}" type="slidenum">
              <a:rPr lang="pt-BR" altLang="pt-BR" sz="1200" smtClean="0"/>
              <a:pPr>
                <a:defRPr/>
              </a:pPr>
              <a:t>58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1682154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mtClean="0"/>
              <a:t>Com relação ás atividades de ensino 83 médicos estagiaram no NMV. Foram orientadas 11 monografias, sendo 9 para médicos residentes e e para enfermeiras (na área de imunização). Todas as monografias orientadas aos residentes foram apresentadas em congressos cientificos, quatros destas dirigidas ao tema MV.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8E3AB8-9CA1-47A2-AD76-0DCAC8A2121C}" type="slidenum">
              <a:rPr lang="pt-BR" smtClean="0"/>
              <a:pPr>
                <a:defRPr/>
              </a:pPr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578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A87E01-E105-E948-B9D7-F5E247C2BB42}" type="slidenum">
              <a:rPr lang="pt-BR"/>
              <a:pPr/>
              <a:t>28</a:t>
            </a:fld>
            <a:endParaRPr lang="pt-BR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23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81B5F-5DF4-964D-84DC-58E6E575DA5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21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mtClean="0"/>
              <a:t>No período do estudo foram realizados 2836 atendimentos a 2744 viajantes. 92 viajantes retornaram ao serviço.</a:t>
            </a:r>
          </a:p>
        </p:txBody>
      </p:sp>
      <p:sp>
        <p:nvSpPr>
          <p:cNvPr id="75780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702875BD-E19E-468D-A611-44500882F4B7}" type="slidenum">
              <a:rPr lang="pt-BR" altLang="pt-BR" sz="1200" smtClean="0"/>
              <a:pPr>
                <a:defRPr/>
              </a:pPr>
              <a:t>48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2606658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mtClean="0"/>
              <a:t>O sexo feminino apresentou pequena predominância, a faixa etária entre 18 a 34 anos (54,2%) foi a que mais prevaleceu na presente casuística e o nível de educação superior foi o mais referido pelos viajantes. </a:t>
            </a:r>
          </a:p>
        </p:txBody>
      </p:sp>
      <p:sp>
        <p:nvSpPr>
          <p:cNvPr id="7680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97885102-BFA3-4D27-805D-CEBFCB9DD69A}" type="slidenum">
              <a:rPr lang="pt-BR" altLang="pt-BR" sz="1200" smtClean="0"/>
              <a:pPr>
                <a:defRPr/>
              </a:pPr>
              <a:t>49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1484044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mtClean="0"/>
              <a:t>Os destinos mais procurados  foram  África (24,5%), Europa (21,2%), Ásia (16,6%) e Brasil (14,9%). </a:t>
            </a:r>
          </a:p>
          <a:p>
            <a:endParaRPr lang="pt-BR" altLang="pt-BR" smtClean="0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90DE150B-71F8-452D-832A-14C8C8944FD7}" type="slidenum">
              <a:rPr lang="pt-BR" altLang="pt-BR" sz="1200" smtClean="0"/>
              <a:pPr>
                <a:defRPr/>
              </a:pPr>
              <a:t>50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962053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mtClean="0"/>
              <a:t>Os destinos nacionais mais referidos pelos viajantes foram as regiões: Norte (51,4%) e Centro-Oeste (15,9%).</a:t>
            </a:r>
          </a:p>
          <a:p>
            <a:endParaRPr lang="pt-BR" altLang="pt-BR" smtClean="0"/>
          </a:p>
        </p:txBody>
      </p:sp>
      <p:sp>
        <p:nvSpPr>
          <p:cNvPr id="79876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FEA745D4-490E-451F-9F5B-1E12036EEB60}" type="slidenum">
              <a:rPr lang="pt-BR" altLang="pt-BR" sz="1200" smtClean="0"/>
              <a:pPr>
                <a:defRPr/>
              </a:pPr>
              <a:t>51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449705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mtClean="0"/>
              <a:t>O turismo (35,7%) e o trabalho (35,2%) que de forma igualitária foram as finalidades de viagem mais referidas pelos viajantes. O tempo entre a consulta de orientação e a viagem se concentrou entre 1,1 a 3 semanas. 42,9% dos viajantes permaneceram por 30 dias ou menos. </a:t>
            </a:r>
          </a:p>
        </p:txBody>
      </p:sp>
      <p:sp>
        <p:nvSpPr>
          <p:cNvPr id="80900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8C69B266-AD73-4316-903F-755F1CE67A1E}" type="slidenum">
              <a:rPr lang="pt-BR" altLang="pt-BR" sz="1200" smtClean="0"/>
              <a:pPr>
                <a:defRPr/>
              </a:pPr>
              <a:t>52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1479707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mtClean="0"/>
              <a:t>As vacinas mais recomendas foram: FT, tétano e difteria, SCR e hepatite A. </a:t>
            </a:r>
          </a:p>
        </p:txBody>
      </p:sp>
      <p:sp>
        <p:nvSpPr>
          <p:cNvPr id="8192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21AC08BC-67BA-48C3-818C-89515592C682}" type="slidenum">
              <a:rPr lang="pt-BR" altLang="pt-BR" sz="1200" smtClean="0"/>
              <a:pPr>
                <a:defRPr/>
              </a:pPr>
              <a:t>53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162523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A58F051-639F-C14F-8D0E-DA2FF517BED6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F051-639F-C14F-8D0E-DA2FF517BED6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E45F-CAFD-C843-93A2-A0992457888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F051-639F-C14F-8D0E-DA2FF517BED6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E45F-CAFD-C843-93A2-A0992457888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F051-639F-C14F-8D0E-DA2FF517BED6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E45F-CAFD-C843-93A2-A0992457888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A58F051-639F-C14F-8D0E-DA2FF517BED6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A58F051-639F-C14F-8D0E-DA2FF517BED6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E45F-CAFD-C843-93A2-A0992457888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F051-639F-C14F-8D0E-DA2FF517BED6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E45F-CAFD-C843-93A2-A0992457888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58F051-639F-C14F-8D0E-DA2FF517BED6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E45F-CAFD-C843-93A2-A0992457888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58F051-639F-C14F-8D0E-DA2FF517BED6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E45F-CAFD-C843-93A2-A0992457888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A58F051-639F-C14F-8D0E-DA2FF517BED6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E45F-CAFD-C843-93A2-A0992457888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F051-639F-C14F-8D0E-DA2FF517BED6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E45F-CAFD-C843-93A2-A0992457888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F051-639F-C14F-8D0E-DA2FF517BED6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E45F-CAFD-C843-93A2-A0992457888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F051-639F-C14F-8D0E-DA2FF517BED6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E45F-CAFD-C843-93A2-A0992457888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2528F02-A26E-D049-9D7A-FE0182F8E843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436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FB4E-3A11-4DEF-8B96-9A600655EF91}" type="datetimeFigureOut">
              <a:rPr lang="pt-BR" smtClean="0"/>
              <a:t>20/11/2015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062A-7360-4718-AF63-BB2CDB4189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117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FB4E-3A11-4DEF-8B96-9A600655EF91}" type="datetimeFigureOut">
              <a:rPr lang="pt-BR" smtClean="0"/>
              <a:t>20/11/2015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062A-7360-4718-AF63-BB2CDB4189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544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99EAB76-ADE3-47AF-A0F5-ACAFBF1749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11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F051-639F-C14F-8D0E-DA2FF517BED6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E45F-CAFD-C843-93A2-A0992457888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A58F051-639F-C14F-8D0E-DA2FF517BED6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A58F051-639F-C14F-8D0E-DA2FF517BED6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BF7CE45F-CAFD-C843-93A2-A0992457888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F051-639F-C14F-8D0E-DA2FF517BED6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E45F-CAFD-C843-93A2-A0992457888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F051-639F-C14F-8D0E-DA2FF517BED6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E45F-CAFD-C843-93A2-A0992457888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F051-639F-C14F-8D0E-DA2FF517BED6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BF7CE45F-CAFD-C843-93A2-A0992457888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F051-639F-C14F-8D0E-DA2FF517BED6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E45F-CAFD-C843-93A2-A0992457888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A58F051-639F-C14F-8D0E-DA2FF517BED6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F7CE45F-CAFD-C843-93A2-A0992457888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hyperlink" Target="mailto:jesse.alves@emilioribas.sp.gov.b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onlinelibrary.wiley.com/doi/10.1111/j.1708-8305.2008.00280.x/full#f1" TargetMode="External"/><Relationship Id="rId5" Type="http://schemas.openxmlformats.org/officeDocument/2006/relationships/hyperlink" Target="http://onlinelibrary.wiley.com/doi/10.1111/jtm.2009.16.issue-2/issuetoc" TargetMode="Externa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jpeg"/><Relationship Id="rId4" Type="http://schemas.openxmlformats.org/officeDocument/2006/relationships/image" Target="../media/image43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worldmapper.org/display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2.png"/><Relationship Id="rId7" Type="http://schemas.openxmlformats.org/officeDocument/2006/relationships/hyperlink" Target="http://www.travelmedicinejournal.com/current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364" y="272904"/>
            <a:ext cx="4229592" cy="414602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FF"/>
                </a:solidFill>
              </a:rPr>
              <a:t/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3100" dirty="0" smtClean="0">
                <a:solidFill>
                  <a:srgbClr val="FFFFFF"/>
                </a:solidFill>
              </a:rPr>
              <a:t>A </a:t>
            </a:r>
            <a:r>
              <a:rPr lang="en-US" sz="3100" dirty="0" err="1" smtClean="0">
                <a:solidFill>
                  <a:srgbClr val="FFFFFF"/>
                </a:solidFill>
              </a:rPr>
              <a:t>saúde</a:t>
            </a:r>
            <a:r>
              <a:rPr lang="en-US" sz="3100" dirty="0" smtClean="0">
                <a:solidFill>
                  <a:srgbClr val="FFFFFF"/>
                </a:solidFill>
              </a:rPr>
              <a:t> e </a:t>
            </a:r>
            <a:r>
              <a:rPr lang="en-US" sz="3100" dirty="0" err="1" smtClean="0">
                <a:solidFill>
                  <a:srgbClr val="FFFFFF"/>
                </a:solidFill>
              </a:rPr>
              <a:t>os</a:t>
            </a:r>
            <a:r>
              <a:rPr lang="en-US" sz="3100" dirty="0" smtClean="0">
                <a:solidFill>
                  <a:srgbClr val="FFFFFF"/>
                </a:solidFill>
              </a:rPr>
              <a:t> </a:t>
            </a:r>
            <a:r>
              <a:rPr lang="en-US" sz="3100" dirty="0" err="1" smtClean="0">
                <a:solidFill>
                  <a:srgbClr val="FFFFFF"/>
                </a:solidFill>
              </a:rPr>
              <a:t>movimentos</a:t>
            </a:r>
            <a:r>
              <a:rPr lang="en-US" sz="3100" dirty="0" smtClean="0">
                <a:solidFill>
                  <a:srgbClr val="FFFFFF"/>
                </a:solidFill>
              </a:rPr>
              <a:t> </a:t>
            </a:r>
            <a:r>
              <a:rPr lang="en-US" sz="3100" dirty="0" err="1" smtClean="0">
                <a:solidFill>
                  <a:srgbClr val="FFFFFF"/>
                </a:solidFill>
              </a:rPr>
              <a:t>migratórios</a:t>
            </a:r>
            <a:r>
              <a:rPr lang="en-US" sz="3100" dirty="0" smtClean="0">
                <a:solidFill>
                  <a:srgbClr val="FFFFFF"/>
                </a:solidFill>
              </a:rPr>
              <a:t> no </a:t>
            </a:r>
            <a:r>
              <a:rPr lang="en-US" sz="3100" dirty="0" err="1" smtClean="0">
                <a:solidFill>
                  <a:srgbClr val="FFFFFF"/>
                </a:solidFill>
              </a:rPr>
              <a:t>Brasil</a:t>
            </a:r>
            <a:r>
              <a:rPr lang="en-US" sz="3100" dirty="0" smtClean="0">
                <a:solidFill>
                  <a:srgbClr val="FFFFFF"/>
                </a:solidFill>
              </a:rPr>
              <a:t> e a </a:t>
            </a:r>
            <a:r>
              <a:rPr lang="en-US" sz="3100" dirty="0" err="1" smtClean="0">
                <a:solidFill>
                  <a:srgbClr val="FFFFFF"/>
                </a:solidFill>
              </a:rPr>
              <a:t>abordagem</a:t>
            </a:r>
            <a:r>
              <a:rPr lang="en-US" sz="3100" dirty="0" smtClean="0">
                <a:solidFill>
                  <a:srgbClr val="FFFFFF"/>
                </a:solidFill>
              </a:rPr>
              <a:t> da </a:t>
            </a:r>
            <a:r>
              <a:rPr lang="en-US" sz="3100" dirty="0" err="1" smtClean="0">
                <a:solidFill>
                  <a:srgbClr val="FFFFFF"/>
                </a:solidFill>
              </a:rPr>
              <a:t>atenção</a:t>
            </a:r>
            <a:r>
              <a:rPr lang="en-US" sz="3100" dirty="0" smtClean="0">
                <a:solidFill>
                  <a:srgbClr val="FFFFFF"/>
                </a:solidFill>
              </a:rPr>
              <a:t> à </a:t>
            </a:r>
            <a:r>
              <a:rPr lang="en-US" sz="3100" dirty="0" err="1" smtClean="0">
                <a:solidFill>
                  <a:srgbClr val="FFFFFF"/>
                </a:solidFill>
              </a:rPr>
              <a:t>saúde</a:t>
            </a:r>
            <a:r>
              <a:rPr lang="en-US" sz="3100" dirty="0" smtClean="0">
                <a:solidFill>
                  <a:srgbClr val="FFFFFF"/>
                </a:solidFill>
              </a:rPr>
              <a:t> do </a:t>
            </a:r>
            <a:r>
              <a:rPr lang="en-US" sz="3100" dirty="0" err="1" smtClean="0">
                <a:solidFill>
                  <a:srgbClr val="FFFFFF"/>
                </a:solidFill>
              </a:rPr>
              <a:t>viajante</a:t>
            </a: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3325" y="5088004"/>
            <a:ext cx="5945875" cy="1223149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Jessé</a:t>
            </a:r>
            <a:r>
              <a:rPr lang="en-US" sz="3200" dirty="0" smtClean="0"/>
              <a:t> Reis </a:t>
            </a:r>
            <a:r>
              <a:rPr lang="en-US" sz="3200" dirty="0" err="1" smtClean="0"/>
              <a:t>Alves</a:t>
            </a:r>
            <a:endParaRPr lang="en-US" sz="3200" dirty="0" smtClean="0"/>
          </a:p>
          <a:p>
            <a:r>
              <a:rPr lang="en-US" sz="1600" dirty="0" err="1" smtClean="0"/>
              <a:t>Núcleo</a:t>
            </a:r>
            <a:r>
              <a:rPr lang="en-US" sz="1600" dirty="0" smtClean="0"/>
              <a:t> de </a:t>
            </a:r>
            <a:r>
              <a:rPr lang="en-US" sz="1600" dirty="0" err="1" smtClean="0"/>
              <a:t>Medicina</a:t>
            </a:r>
            <a:r>
              <a:rPr lang="en-US" sz="1600" dirty="0" smtClean="0"/>
              <a:t> do </a:t>
            </a:r>
            <a:r>
              <a:rPr lang="en-US" sz="1600" dirty="0" err="1" smtClean="0"/>
              <a:t>Viajante</a:t>
            </a:r>
            <a:r>
              <a:rPr lang="en-US" sz="1600" dirty="0" smtClean="0"/>
              <a:t> IIER</a:t>
            </a:r>
          </a:p>
          <a:p>
            <a:r>
              <a:rPr lang="en-US" sz="1600" dirty="0" smtClean="0"/>
              <a:t>SBMV</a:t>
            </a:r>
          </a:p>
          <a:p>
            <a:r>
              <a:rPr lang="en-US" sz="1600" dirty="0" smtClean="0">
                <a:hlinkClick r:id="rId2"/>
              </a:rPr>
              <a:t>jesse.alves@emilioribas.sp.gov.br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2400" dirty="0"/>
          </a:p>
        </p:txBody>
      </p:sp>
      <p:pic>
        <p:nvPicPr>
          <p:cNvPr id="4" name="Picture 3" descr="logotipo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160" y="2596911"/>
            <a:ext cx="1835292" cy="145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go (3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160" y="538358"/>
            <a:ext cx="1850237" cy="138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0740" y="2754217"/>
            <a:ext cx="2076636" cy="1294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6638" y="711200"/>
            <a:ext cx="2020737" cy="121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Movimentos migratórios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18" y="1741500"/>
            <a:ext cx="8896164" cy="33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1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Autorizações gerais de trabalho no Brasil  2011 - 2014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995738" y="2120362"/>
            <a:ext cx="7022271" cy="429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3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Autorizações de trabalho concedidas por países</a:t>
            </a:r>
            <a:endParaRPr lang="pt-BR" sz="2800" dirty="0"/>
          </a:p>
        </p:txBody>
      </p:sp>
      <p:grpSp>
        <p:nvGrpSpPr>
          <p:cNvPr id="5" name="Grupo 4"/>
          <p:cNvGrpSpPr/>
          <p:nvPr/>
        </p:nvGrpSpPr>
        <p:grpSpPr>
          <a:xfrm>
            <a:off x="2678001" y="1294229"/>
            <a:ext cx="4088973" cy="5361744"/>
            <a:chOff x="2944874" y="2070086"/>
            <a:chExt cx="2173036" cy="3840299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>
              <a:lum/>
            </a:blip>
            <a:stretch>
              <a:fillRect/>
            </a:stretch>
          </p:blipFill>
          <p:spPr>
            <a:xfrm>
              <a:off x="2989951" y="2070086"/>
              <a:ext cx="2127959" cy="1597799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lum/>
            </a:blip>
            <a:stretch>
              <a:fillRect/>
            </a:stretch>
          </p:blipFill>
          <p:spPr>
            <a:xfrm>
              <a:off x="2944874" y="3609052"/>
              <a:ext cx="2039249" cy="2301333"/>
            </a:xfrm>
            <a:prstGeom prst="rect">
              <a:avLst/>
            </a:prstGeom>
          </p:spPr>
        </p:pic>
      </p:grpSp>
      <p:sp>
        <p:nvSpPr>
          <p:cNvPr id="6" name="Chave esquerda 5"/>
          <p:cNvSpPr/>
          <p:nvPr/>
        </p:nvSpPr>
        <p:spPr>
          <a:xfrm>
            <a:off x="2678001" y="1774209"/>
            <a:ext cx="84821" cy="65509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538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Estrangeiros registrados como permanentes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lum bright="-20000" contrast="20000"/>
          </a:blip>
          <a:stretch>
            <a:fillRect/>
          </a:stretch>
        </p:blipFill>
        <p:spPr>
          <a:xfrm>
            <a:off x="498474" y="1941342"/>
            <a:ext cx="8151492" cy="491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5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de estrangeiros registrados como permanentes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258" y="1835291"/>
            <a:ext cx="5956648" cy="488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3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Haiti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680" y="1167619"/>
            <a:ext cx="5946196" cy="555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3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335341" cy="1017160"/>
          </a:xfrm>
        </p:spPr>
        <p:txBody>
          <a:bodyPr/>
          <a:lstStyle/>
          <a:p>
            <a:r>
              <a:rPr lang="pt-BR" sz="2800" dirty="0" smtClean="0"/>
              <a:t>Carteiras profissionais </a:t>
            </a:r>
            <a:r>
              <a:rPr lang="pt-BR" sz="2800" dirty="0" smtClean="0"/>
              <a:t>emitidas por </a:t>
            </a:r>
            <a:r>
              <a:rPr lang="pt-BR" sz="2800" dirty="0" err="1" smtClean="0"/>
              <a:t>paises</a:t>
            </a:r>
            <a:endParaRPr lang="pt-BR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711" y="1163034"/>
            <a:ext cx="5606389" cy="547966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219666" y="5199797"/>
            <a:ext cx="1528549" cy="368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2014</a:t>
            </a:r>
            <a:endParaRPr lang="pt-BR" b="1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7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Admissão de imigrantes por </a:t>
            </a:r>
            <a:r>
              <a:rPr lang="pt-BR" dirty="0" smtClean="0"/>
              <a:t>estados  (2014)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27" y="1757885"/>
            <a:ext cx="5982673" cy="450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3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426" y="224787"/>
            <a:ext cx="7556313" cy="1116106"/>
          </a:xfrm>
        </p:spPr>
        <p:txBody>
          <a:bodyPr/>
          <a:lstStyle/>
          <a:p>
            <a:r>
              <a:rPr lang="pt-BR" sz="3200" dirty="0" smtClean="0"/>
              <a:t>Admissão de imigrantes por domicílio</a:t>
            </a:r>
            <a:endParaRPr lang="pt-BR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93" y="1092200"/>
            <a:ext cx="7074938" cy="52451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00" y="959451"/>
            <a:ext cx="5088766" cy="537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9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Admissão de haitianos e senegaleses</a:t>
            </a:r>
            <a:endParaRPr lang="pt-BR" sz="3200" dirty="0"/>
          </a:p>
        </p:txBody>
      </p:sp>
      <p:grpSp>
        <p:nvGrpSpPr>
          <p:cNvPr id="5" name="Grupo 4"/>
          <p:cNvGrpSpPr/>
          <p:nvPr/>
        </p:nvGrpSpPr>
        <p:grpSpPr>
          <a:xfrm>
            <a:off x="88900" y="1985168"/>
            <a:ext cx="9041324" cy="3449467"/>
            <a:chOff x="88900" y="1985168"/>
            <a:chExt cx="9041324" cy="3449467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900" y="2057400"/>
              <a:ext cx="4479324" cy="3305005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8224" y="1985168"/>
              <a:ext cx="4562000" cy="3449467"/>
            </a:xfrm>
            <a:prstGeom prst="rect">
              <a:avLst/>
            </a:prstGeom>
          </p:spPr>
        </p:pic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447" y="1600200"/>
            <a:ext cx="369402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0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Do que vamos tratar?</a:t>
            </a:r>
            <a:br>
              <a:rPr lang="pt-BR" dirty="0" smtClean="0"/>
            </a:br>
            <a:r>
              <a:rPr lang="pt-BR" sz="2400" dirty="0" smtClean="0"/>
              <a:t>Apresentação em duas partes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pt-BR" dirty="0" smtClean="0"/>
              <a:t>Movimentos migratórios no Brasil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Informações sobre refúgio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Dados do ministério do trabalho</a:t>
            </a:r>
          </a:p>
          <a:p>
            <a:pPr lvl="1"/>
            <a:endParaRPr lang="pt-BR" dirty="0"/>
          </a:p>
          <a:p>
            <a:pPr lvl="1"/>
            <a:r>
              <a:rPr lang="pt-BR" dirty="0" smtClean="0"/>
              <a:t>Refúgio</a:t>
            </a:r>
          </a:p>
          <a:p>
            <a:pPr lvl="1"/>
            <a:endParaRPr lang="pt-BR" dirty="0"/>
          </a:p>
          <a:p>
            <a:pPr lvl="1"/>
            <a:r>
              <a:rPr lang="pt-BR" dirty="0" smtClean="0"/>
              <a:t>Breve discussão sobre políticas de saúde para populações em movimento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 smtClean="0"/>
              <a:t>Atendimento ao viajante no IIER</a:t>
            </a:r>
          </a:p>
          <a:p>
            <a:r>
              <a:rPr lang="pt-BR" dirty="0" smtClean="0"/>
              <a:t>Consulta</a:t>
            </a:r>
          </a:p>
          <a:p>
            <a:r>
              <a:rPr lang="pt-BR" dirty="0" smtClean="0"/>
              <a:t>Vacinação</a:t>
            </a:r>
          </a:p>
          <a:p>
            <a:r>
              <a:rPr lang="pt-BR" dirty="0" smtClean="0"/>
              <a:t>Profilaxias</a:t>
            </a:r>
          </a:p>
          <a:p>
            <a:r>
              <a:rPr lang="pt-BR" dirty="0" smtClean="0"/>
              <a:t>Retorno </a:t>
            </a:r>
          </a:p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PARTE 1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PARTE 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758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Alguns</a:t>
            </a:r>
            <a:r>
              <a:rPr lang="en-US" dirty="0" smtClean="0"/>
              <a:t> </a:t>
            </a:r>
            <a:r>
              <a:rPr lang="en-US" dirty="0" err="1" smtClean="0"/>
              <a:t>dilemas</a:t>
            </a:r>
            <a:r>
              <a:rPr lang="en-US" dirty="0" smtClean="0"/>
              <a:t> e </a:t>
            </a:r>
            <a:r>
              <a:rPr lang="en-US" dirty="0" err="1" smtClean="0"/>
              <a:t>desafios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89409"/>
            <a:ext cx="7556313" cy="4144963"/>
          </a:xfrm>
        </p:spPr>
        <p:txBody>
          <a:bodyPr>
            <a:noAutofit/>
          </a:bodyPr>
          <a:lstStyle/>
          <a:p>
            <a:r>
              <a:rPr lang="en-US" sz="1800" dirty="0" err="1"/>
              <a:t>V</a:t>
            </a:r>
            <a:r>
              <a:rPr lang="en-US" sz="1800" dirty="0" err="1" smtClean="0"/>
              <a:t>ulnerabilidade</a:t>
            </a:r>
            <a:r>
              <a:rPr lang="en-US" sz="1800" dirty="0" smtClean="0"/>
              <a:t> de </a:t>
            </a:r>
            <a:r>
              <a:rPr lang="en-US" sz="1800" dirty="0" err="1" smtClean="0"/>
              <a:t>migrantes</a:t>
            </a:r>
            <a:r>
              <a:rPr lang="en-US" sz="1800" dirty="0" smtClean="0"/>
              <a:t> antes e </a:t>
            </a:r>
            <a:r>
              <a:rPr lang="en-US" sz="1800" dirty="0" err="1" smtClean="0"/>
              <a:t>durante</a:t>
            </a:r>
            <a:r>
              <a:rPr lang="en-US" sz="1800" dirty="0" smtClean="0"/>
              <a:t> </a:t>
            </a:r>
            <a:r>
              <a:rPr lang="en-US" sz="1800" dirty="0" err="1" smtClean="0"/>
              <a:t>seu</a:t>
            </a:r>
            <a:r>
              <a:rPr lang="en-US" sz="1800" dirty="0" smtClean="0"/>
              <a:t> </a:t>
            </a:r>
            <a:r>
              <a:rPr lang="en-US" sz="1800" dirty="0" err="1" smtClean="0"/>
              <a:t>deslocamento</a:t>
            </a:r>
            <a:r>
              <a:rPr lang="en-US" sz="1800" dirty="0" smtClean="0"/>
              <a:t>;</a:t>
            </a:r>
          </a:p>
          <a:p>
            <a:r>
              <a:rPr lang="en-US" sz="1800" dirty="0" err="1" smtClean="0"/>
              <a:t>Populações</a:t>
            </a:r>
            <a:r>
              <a:rPr lang="en-US" sz="1800" dirty="0" smtClean="0"/>
              <a:t> </a:t>
            </a:r>
            <a:r>
              <a:rPr lang="en-US" sz="1800" dirty="0" err="1" smtClean="0"/>
              <a:t>heterogeneas</a:t>
            </a:r>
            <a:r>
              <a:rPr lang="en-US" sz="1800" dirty="0" smtClean="0"/>
              <a:t>, </a:t>
            </a:r>
            <a:r>
              <a:rPr lang="en-US" sz="1800" dirty="0" err="1" smtClean="0"/>
              <a:t>vindas</a:t>
            </a:r>
            <a:r>
              <a:rPr lang="en-US" sz="1800" dirty="0" smtClean="0"/>
              <a:t> de </a:t>
            </a:r>
            <a:r>
              <a:rPr lang="en-US" sz="1800" dirty="0" err="1" smtClean="0"/>
              <a:t>distintas</a:t>
            </a:r>
            <a:r>
              <a:rPr lang="en-US" sz="1800" dirty="0" smtClean="0"/>
              <a:t> </a:t>
            </a:r>
            <a:r>
              <a:rPr lang="en-US" sz="1800" dirty="0" err="1" smtClean="0"/>
              <a:t>áreas</a:t>
            </a:r>
            <a:r>
              <a:rPr lang="en-US" sz="1800" dirty="0" smtClean="0"/>
              <a:t> </a:t>
            </a:r>
            <a:r>
              <a:rPr lang="en-US" sz="1800" dirty="0" err="1" smtClean="0"/>
              <a:t>geográficas</a:t>
            </a:r>
            <a:r>
              <a:rPr lang="en-US" sz="1800" dirty="0" smtClean="0"/>
              <a:t> e </a:t>
            </a:r>
            <a:r>
              <a:rPr lang="en-US" sz="1800" dirty="0" err="1" smtClean="0"/>
              <a:t>variadas</a:t>
            </a:r>
            <a:r>
              <a:rPr lang="en-US" sz="1800" dirty="0" smtClean="0"/>
              <a:t> </a:t>
            </a:r>
            <a:r>
              <a:rPr lang="en-US" sz="1800" dirty="0" err="1" smtClean="0"/>
              <a:t>condições</a:t>
            </a:r>
            <a:r>
              <a:rPr lang="en-US" sz="1800" dirty="0" smtClean="0"/>
              <a:t> socio-</a:t>
            </a:r>
            <a:r>
              <a:rPr lang="en-US" sz="1800" dirty="0" err="1" smtClean="0"/>
              <a:t>econômicas</a:t>
            </a:r>
            <a:r>
              <a:rPr lang="en-US" sz="1800" dirty="0" smtClean="0"/>
              <a:t>;</a:t>
            </a:r>
          </a:p>
          <a:p>
            <a:r>
              <a:rPr lang="en-US" sz="1800" dirty="0" err="1" smtClean="0"/>
              <a:t>Diferenças</a:t>
            </a:r>
            <a:r>
              <a:rPr lang="en-US" sz="1800" dirty="0" smtClean="0"/>
              <a:t> </a:t>
            </a:r>
            <a:r>
              <a:rPr lang="en-US" sz="1800" dirty="0" err="1" smtClean="0"/>
              <a:t>culturais</a:t>
            </a:r>
            <a:r>
              <a:rPr lang="en-US" sz="1800" dirty="0" smtClean="0"/>
              <a:t> e </a:t>
            </a:r>
            <a:r>
              <a:rPr lang="en-US" sz="1800" dirty="0" err="1" smtClean="0"/>
              <a:t>barreiras</a:t>
            </a:r>
            <a:r>
              <a:rPr lang="en-US" sz="1800" dirty="0" smtClean="0"/>
              <a:t> </a:t>
            </a:r>
            <a:r>
              <a:rPr lang="en-US" sz="1800" dirty="0" err="1" smtClean="0"/>
              <a:t>idiomáticas</a:t>
            </a:r>
            <a:r>
              <a:rPr lang="en-US" sz="1800" dirty="0" smtClean="0"/>
              <a:t>;</a:t>
            </a:r>
          </a:p>
          <a:p>
            <a:r>
              <a:rPr lang="en-US" sz="1800" dirty="0" err="1" smtClean="0"/>
              <a:t>Definição</a:t>
            </a:r>
            <a:r>
              <a:rPr lang="en-US" sz="1800" dirty="0" smtClean="0"/>
              <a:t> de  </a:t>
            </a:r>
            <a:r>
              <a:rPr lang="en-US" sz="1800" dirty="0" err="1" smtClean="0"/>
              <a:t>riscos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si</a:t>
            </a:r>
            <a:r>
              <a:rPr lang="en-US" sz="1800" dirty="0" smtClean="0"/>
              <a:t>, </a:t>
            </a:r>
            <a:r>
              <a:rPr lang="en-US" sz="1800" dirty="0" err="1" smtClean="0"/>
              <a:t>familiares</a:t>
            </a:r>
            <a:r>
              <a:rPr lang="en-US" sz="1800" dirty="0" smtClean="0"/>
              <a:t> e </a:t>
            </a:r>
            <a:r>
              <a:rPr lang="en-US" sz="1800" dirty="0" err="1" smtClean="0"/>
              <a:t>comunidade</a:t>
            </a:r>
            <a:endParaRPr lang="en-US" sz="1800" dirty="0" smtClean="0"/>
          </a:p>
          <a:p>
            <a:r>
              <a:rPr lang="en-US" sz="1800" dirty="0" err="1" smtClean="0"/>
              <a:t>Possibilidade</a:t>
            </a:r>
            <a:r>
              <a:rPr lang="en-US" sz="1800" dirty="0" smtClean="0"/>
              <a:t> de </a:t>
            </a:r>
            <a:r>
              <a:rPr lang="en-US" sz="1800" dirty="0" err="1" smtClean="0"/>
              <a:t>algum</a:t>
            </a:r>
            <a:r>
              <a:rPr lang="en-US" sz="1800" dirty="0" smtClean="0"/>
              <a:t> </a:t>
            </a:r>
            <a:r>
              <a:rPr lang="en-US" sz="1800" dirty="0" err="1" smtClean="0"/>
              <a:t>rastreamento</a:t>
            </a:r>
            <a:r>
              <a:rPr lang="en-US" sz="1800" dirty="0" smtClean="0"/>
              <a:t> </a:t>
            </a:r>
            <a:r>
              <a:rPr lang="en-US" sz="1800" dirty="0" err="1" smtClean="0"/>
              <a:t>precoce</a:t>
            </a:r>
            <a:r>
              <a:rPr lang="en-US" sz="1800" dirty="0" smtClean="0"/>
              <a:t> (</a:t>
            </a:r>
            <a:r>
              <a:rPr lang="en-US" sz="1800" dirty="0" err="1" smtClean="0"/>
              <a:t>doenças</a:t>
            </a:r>
            <a:r>
              <a:rPr lang="en-US" sz="1800" dirty="0" smtClean="0"/>
              <a:t> </a:t>
            </a:r>
            <a:r>
              <a:rPr lang="en-US" sz="1800" dirty="0" err="1" smtClean="0"/>
              <a:t>crônicas</a:t>
            </a:r>
            <a:r>
              <a:rPr lang="en-US" sz="1800" dirty="0" smtClean="0"/>
              <a:t> </a:t>
            </a:r>
            <a:r>
              <a:rPr lang="en-US" sz="1800" dirty="0" err="1" smtClean="0"/>
              <a:t>ou</a:t>
            </a:r>
            <a:r>
              <a:rPr lang="en-US" sz="1800" dirty="0" smtClean="0"/>
              <a:t> </a:t>
            </a:r>
            <a:r>
              <a:rPr lang="en-US" sz="1800" dirty="0" err="1" smtClean="0"/>
              <a:t>infecciosas</a:t>
            </a:r>
            <a:r>
              <a:rPr lang="en-US" sz="1800" dirty="0" smtClean="0"/>
              <a:t> </a:t>
            </a:r>
            <a:r>
              <a:rPr lang="en-US" sz="1800" dirty="0" err="1" smtClean="0"/>
              <a:t>devem</a:t>
            </a:r>
            <a:r>
              <a:rPr lang="en-US" sz="1800" dirty="0" smtClean="0"/>
              <a:t> </a:t>
            </a:r>
            <a:r>
              <a:rPr lang="en-US" sz="1800" dirty="0" err="1" smtClean="0"/>
              <a:t>ter</a:t>
            </a:r>
            <a:r>
              <a:rPr lang="en-US" sz="1800" dirty="0" smtClean="0"/>
              <a:t> </a:t>
            </a:r>
            <a:r>
              <a:rPr lang="en-US" sz="1800" dirty="0" err="1" smtClean="0"/>
              <a:t>diagnóstico</a:t>
            </a:r>
            <a:r>
              <a:rPr lang="en-US" sz="1800" dirty="0" smtClean="0"/>
              <a:t> e </a:t>
            </a:r>
            <a:r>
              <a:rPr lang="en-US" sz="1800" dirty="0" err="1" smtClean="0"/>
              <a:t>tratamento</a:t>
            </a:r>
            <a:r>
              <a:rPr lang="en-US" sz="1800" dirty="0" smtClean="0"/>
              <a:t> </a:t>
            </a:r>
            <a:r>
              <a:rPr lang="en-US" sz="1800" dirty="0" err="1" smtClean="0"/>
              <a:t>precoces</a:t>
            </a:r>
            <a:r>
              <a:rPr lang="en-US" sz="1800" dirty="0" smtClean="0"/>
              <a:t>)</a:t>
            </a:r>
          </a:p>
          <a:p>
            <a:r>
              <a:rPr lang="en-US" sz="1800" dirty="0" err="1" smtClean="0"/>
              <a:t>Atualização</a:t>
            </a:r>
            <a:r>
              <a:rPr lang="en-US" sz="1800" dirty="0" smtClean="0"/>
              <a:t> </a:t>
            </a:r>
            <a:r>
              <a:rPr lang="en-US" sz="1800" dirty="0" err="1" smtClean="0"/>
              <a:t>vacinal</a:t>
            </a:r>
            <a:endParaRPr lang="en-US" sz="1800" dirty="0" smtClean="0"/>
          </a:p>
          <a:p>
            <a:r>
              <a:rPr lang="en-US" sz="1800" dirty="0" err="1" smtClean="0"/>
              <a:t>Atenção</a:t>
            </a:r>
            <a:r>
              <a:rPr lang="en-US" sz="1800" dirty="0" smtClean="0"/>
              <a:t> a </a:t>
            </a:r>
            <a:r>
              <a:rPr lang="en-US" sz="1800" dirty="0" err="1" smtClean="0"/>
              <a:t>grupos</a:t>
            </a:r>
            <a:r>
              <a:rPr lang="en-US" sz="1800" dirty="0" smtClean="0"/>
              <a:t> </a:t>
            </a:r>
            <a:r>
              <a:rPr lang="en-US" sz="1800" dirty="0" err="1" smtClean="0"/>
              <a:t>especiais</a:t>
            </a:r>
            <a:r>
              <a:rPr lang="en-US" sz="1800" dirty="0" smtClean="0"/>
              <a:t> ( </a:t>
            </a:r>
            <a:r>
              <a:rPr lang="en-US" sz="1800" dirty="0" err="1" smtClean="0"/>
              <a:t>idosos</a:t>
            </a:r>
            <a:r>
              <a:rPr lang="en-US" sz="1800" dirty="0" smtClean="0"/>
              <a:t>, </a:t>
            </a:r>
            <a:r>
              <a:rPr lang="en-US" sz="1800" dirty="0" err="1" smtClean="0"/>
              <a:t>mulheres</a:t>
            </a:r>
            <a:r>
              <a:rPr lang="en-US" sz="1800" dirty="0" smtClean="0"/>
              <a:t>, </a:t>
            </a:r>
            <a:r>
              <a:rPr lang="en-US" sz="1800" dirty="0" err="1" smtClean="0"/>
              <a:t>crianças</a:t>
            </a:r>
            <a:r>
              <a:rPr lang="en-US" sz="1800" dirty="0" smtClean="0"/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8174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/>
            </a:r>
            <a:br>
              <a:rPr lang="pt-BR" sz="4000"/>
            </a:br>
            <a:r>
              <a:rPr lang="pt-BR" sz="4000"/>
              <a:t>Experiência de outros países</a:t>
            </a:r>
            <a:br>
              <a:rPr lang="pt-BR" sz="4000"/>
            </a:br>
            <a:endParaRPr lang="pt-BR" sz="4000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sz="4400"/>
              <a:t>Itália</a:t>
            </a:r>
          </a:p>
        </p:txBody>
      </p:sp>
    </p:spTree>
    <p:extLst>
      <p:ext uri="{BB962C8B-B14F-4D97-AF65-F5344CB8AC3E}">
        <p14:creationId xmlns:p14="http://schemas.microsoft.com/office/powerpoint/2010/main" val="56120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765175"/>
            <a:ext cx="8166100" cy="781050"/>
          </a:xfrm>
        </p:spPr>
        <p:txBody>
          <a:bodyPr lIns="0" tIns="12801" rIns="0" bIns="0"/>
          <a:lstStyle/>
          <a:p>
            <a: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b="1"/>
              <a:t>Migration and Health in Italy: A Multiethnic Adult Sample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8893175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15888" y="6205538"/>
            <a:ext cx="62515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9620" rIns="81639" bIns="40820"/>
          <a:lstStyle>
            <a:lvl1pPr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674688" indent="-260350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36638" indent="-207963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50975" indent="-206375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66900" indent="-207963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24100" indent="-207963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81300" indent="-207963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38500" indent="-207963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95700" indent="-207963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>
                <a:solidFill>
                  <a:srgbClr val="000000"/>
                </a:solidFill>
                <a:cs typeface="DejaVu Sans" charset="0"/>
              </a:rPr>
              <a:t>Journal of Travel Medicine</a:t>
            </a:r>
            <a:r>
              <a:rPr lang="en-GB" sz="1000" b="0">
                <a:solidFill>
                  <a:srgbClr val="000000"/>
                </a:solidFill>
                <a:cs typeface="DejaVu Sans" charset="0"/>
              </a:rPr>
              <a:t/>
            </a:r>
            <a:br>
              <a:rPr lang="en-GB" sz="1000" b="0">
                <a:solidFill>
                  <a:srgbClr val="000000"/>
                </a:solidFill>
                <a:cs typeface="DejaVu Sans" charset="0"/>
              </a:rPr>
            </a:br>
            <a:r>
              <a:rPr lang="en-GB" sz="1000" b="0">
                <a:solidFill>
                  <a:srgbClr val="000000"/>
                </a:solidFill>
                <a:cs typeface="DejaVu Sans" charset="0"/>
                <a:hlinkClick r:id="rId5"/>
              </a:rPr>
              <a:t>Volume 16, Issue 2, </a:t>
            </a:r>
            <a:r>
              <a:rPr lang="en-GB" sz="1000" b="0">
                <a:solidFill>
                  <a:srgbClr val="000000"/>
                </a:solidFill>
                <a:cs typeface="DejaVu Sans" charset="0"/>
              </a:rPr>
              <a:t>pages 88-95, 23 MAR 2009 DOI: 10.1111/j.1708-8305.2008.00280.x</a:t>
            </a:r>
            <a:br>
              <a:rPr lang="en-GB" sz="1000" b="0">
                <a:solidFill>
                  <a:srgbClr val="000000"/>
                </a:solidFill>
                <a:cs typeface="DejaVu Sans" charset="0"/>
              </a:rPr>
            </a:br>
            <a:r>
              <a:rPr lang="en-GB" sz="1000" b="0">
                <a:solidFill>
                  <a:srgbClr val="000000"/>
                </a:solidFill>
                <a:cs typeface="DejaVu Sans" charset="0"/>
                <a:hlinkClick r:id="rId6"/>
              </a:rPr>
              <a:t>http://onlinelibrary.wiley.com/doi/10.1111/j.1708-8305.2008.00280.x/full#f1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47675" y="136525"/>
            <a:ext cx="739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0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827088" y="333375"/>
            <a:ext cx="77708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800" b="0"/>
              <a:t>Fatores de risco para doenças cardiovasculares</a:t>
            </a:r>
          </a:p>
        </p:txBody>
      </p:sp>
    </p:spTree>
    <p:extLst>
      <p:ext uri="{BB962C8B-B14F-4D97-AF65-F5344CB8AC3E}">
        <p14:creationId xmlns:p14="http://schemas.microsoft.com/office/powerpoint/2010/main" val="33495951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Partos prematuros em imigrantes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6913562" cy="399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92138" y="58245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0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21388"/>
            <a:ext cx="2474913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7092950" y="4005263"/>
            <a:ext cx="503238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075"/>
            <a:ext cx="9144000" cy="25876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87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Prevalência de HIV entre imigrantes em serviço de doenças infecciosas na Espanha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8810625" cy="305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132013"/>
            <a:ext cx="8810625" cy="25923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54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/>
            </a:r>
            <a:br>
              <a:rPr lang="pt-BR" sz="4000"/>
            </a:br>
            <a:r>
              <a:rPr lang="pt-BR" sz="4000"/>
              <a:t>Experiência de outros países</a:t>
            </a:r>
            <a:br>
              <a:rPr lang="pt-BR" sz="4000"/>
            </a:br>
            <a:endParaRPr lang="pt-BR" sz="4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sz="4400"/>
              <a:t>Itália</a:t>
            </a:r>
          </a:p>
          <a:p>
            <a:pPr algn="ctr"/>
            <a:r>
              <a:rPr lang="pt-BR" sz="4400"/>
              <a:t>Espanha</a:t>
            </a:r>
          </a:p>
        </p:txBody>
      </p:sp>
    </p:spTree>
    <p:extLst>
      <p:ext uri="{BB962C8B-B14F-4D97-AF65-F5344CB8AC3E}">
        <p14:creationId xmlns:p14="http://schemas.microsoft.com/office/powerpoint/2010/main" val="256572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Doença de Chagas na Europa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268413"/>
            <a:ext cx="3836987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46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Doença de Chagas na Espanha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2881313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8642350" cy="35433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50825" y="4581525"/>
            <a:ext cx="8642350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9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Possibilidade de transmissão vertical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67902"/>
            <a:ext cx="3202718" cy="463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691790"/>
            <a:ext cx="8478956" cy="479949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06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Imigrantes latino-americanos no Brasil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91" y="1600200"/>
            <a:ext cx="6923596" cy="461573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34621" y="6350717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/>
              <a:t>http://www.gazetadopovo.com.br/vida-e-cidadania/grande-sao-paulo-pode-ter-ate-500-mil-bolivianos-es0z58td2egmx78zzz8mk5npq</a:t>
            </a:r>
          </a:p>
        </p:txBody>
      </p:sp>
    </p:spTree>
    <p:extLst>
      <p:ext uri="{BB962C8B-B14F-4D97-AF65-F5344CB8AC3E}">
        <p14:creationId xmlns:p14="http://schemas.microsoft.com/office/powerpoint/2010/main" val="354610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400" dirty="0" smtClean="0"/>
              <a:t>Movimentos migratórios</a:t>
            </a:r>
            <a:endParaRPr lang="pt-BR" sz="4400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4" name="Espaço Reservado para Imagem 1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2" r="20062"/>
          <a:stretch>
            <a:fillRect/>
          </a:stretch>
        </p:blipFill>
        <p:spPr>
          <a:xfrm>
            <a:off x="4624387" y="228599"/>
            <a:ext cx="4229773" cy="4192175"/>
          </a:xfrm>
        </p:spPr>
      </p:pic>
      <p:pic>
        <p:nvPicPr>
          <p:cNvPr id="15" name="Espaço Reservado para Imagem 14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" b="181"/>
          <a:stretch>
            <a:fillRect/>
          </a:stretch>
        </p:blipFill>
        <p:spPr>
          <a:xfrm>
            <a:off x="6803136" y="4475638"/>
            <a:ext cx="2057400" cy="2039112"/>
          </a:xfrm>
        </p:spPr>
      </p:pic>
    </p:spTree>
    <p:extLst>
      <p:ext uri="{BB962C8B-B14F-4D97-AF65-F5344CB8AC3E}">
        <p14:creationId xmlns:p14="http://schemas.microsoft.com/office/powerpoint/2010/main" val="36248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snip2DiagRect">
            <a:avLst/>
          </a:prstGeom>
        </p:spPr>
        <p:txBody>
          <a:bodyPr/>
          <a:lstStyle/>
          <a:p>
            <a:r>
              <a:rPr lang="en-US" dirty="0" err="1" smtClean="0"/>
              <a:t>Doenças</a:t>
            </a:r>
            <a:r>
              <a:rPr lang="en-US" dirty="0" smtClean="0"/>
              <a:t> </a:t>
            </a:r>
            <a:r>
              <a:rPr lang="en-US" dirty="0" err="1" smtClean="0"/>
              <a:t>transmissíveis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144963"/>
          </a:xfrm>
          <a:prstGeom prst="roundRect">
            <a:avLst>
              <a:gd name="adj" fmla="val 22043"/>
            </a:avLst>
          </a:prstGeo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Imigrantes</a:t>
            </a:r>
            <a:r>
              <a:rPr lang="en-US" dirty="0" smtClean="0"/>
              <a:t> </a:t>
            </a:r>
            <a:r>
              <a:rPr lang="en-US" dirty="0" err="1" smtClean="0"/>
              <a:t>aumentam</a:t>
            </a:r>
            <a:r>
              <a:rPr lang="en-US" dirty="0" smtClean="0"/>
              <a:t> o </a:t>
            </a:r>
            <a:r>
              <a:rPr lang="en-US" dirty="0" err="1" smtClean="0"/>
              <a:t>risco</a:t>
            </a:r>
            <a:r>
              <a:rPr lang="en-US" dirty="0" smtClean="0"/>
              <a:t> de </a:t>
            </a:r>
            <a:r>
              <a:rPr lang="en-US" dirty="0" err="1" smtClean="0"/>
              <a:t>dissminação</a:t>
            </a:r>
            <a:r>
              <a:rPr lang="en-US" dirty="0" smtClean="0"/>
              <a:t> de </a:t>
            </a:r>
            <a:r>
              <a:rPr lang="en-US" dirty="0" err="1" smtClean="0"/>
              <a:t>doenças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necessariamente</a:t>
            </a:r>
            <a:r>
              <a:rPr lang="en-US" dirty="0" smtClean="0"/>
              <a:t>, mas </a:t>
            </a:r>
            <a:r>
              <a:rPr lang="en-US" dirty="0" err="1" smtClean="0"/>
              <a:t>algumas</a:t>
            </a:r>
            <a:r>
              <a:rPr lang="en-US" dirty="0" smtClean="0"/>
              <a:t> </a:t>
            </a:r>
            <a:r>
              <a:rPr lang="en-US" dirty="0" err="1" smtClean="0"/>
              <a:t>doenças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advir</a:t>
            </a:r>
            <a:r>
              <a:rPr lang="en-US" dirty="0" smtClean="0"/>
              <a:t> de </a:t>
            </a:r>
            <a:r>
              <a:rPr lang="en-US" dirty="0" err="1" smtClean="0"/>
              <a:t>pobreza</a:t>
            </a:r>
            <a:r>
              <a:rPr lang="en-US" dirty="0" smtClean="0"/>
              <a:t> </a:t>
            </a:r>
            <a:r>
              <a:rPr lang="en-US" dirty="0" err="1" smtClean="0"/>
              <a:t>extrema</a:t>
            </a:r>
            <a:r>
              <a:rPr lang="en-US" dirty="0" smtClean="0"/>
              <a:t>, </a:t>
            </a:r>
            <a:r>
              <a:rPr lang="en-US" dirty="0" err="1" smtClean="0"/>
              <a:t>guerras</a:t>
            </a:r>
            <a:r>
              <a:rPr lang="en-US" dirty="0" smtClean="0"/>
              <a:t>, </a:t>
            </a:r>
            <a:r>
              <a:rPr lang="en-US" dirty="0" err="1" smtClean="0"/>
              <a:t>viagens</a:t>
            </a:r>
            <a:r>
              <a:rPr lang="en-US" dirty="0" smtClean="0"/>
              <a:t> </a:t>
            </a:r>
            <a:r>
              <a:rPr lang="en-US" dirty="0" err="1" smtClean="0"/>
              <a:t>longas</a:t>
            </a:r>
            <a:r>
              <a:rPr lang="en-US" dirty="0" smtClean="0"/>
              <a:t> e </a:t>
            </a:r>
            <a:r>
              <a:rPr lang="en-US" dirty="0" err="1" smtClean="0"/>
              <a:t>períodos</a:t>
            </a:r>
            <a:r>
              <a:rPr lang="en-US" dirty="0" smtClean="0"/>
              <a:t> de </a:t>
            </a:r>
            <a:r>
              <a:rPr lang="en-US" dirty="0" err="1" smtClean="0"/>
              <a:t>confinamento</a:t>
            </a:r>
            <a:endParaRPr lang="en-US" dirty="0" smtClean="0"/>
          </a:p>
          <a:p>
            <a:pPr lvl="1"/>
            <a:r>
              <a:rPr lang="en-US" dirty="0" err="1" smtClean="0"/>
              <a:t>Tuberculse</a:t>
            </a:r>
            <a:r>
              <a:rPr lang="en-US" dirty="0"/>
              <a:t>	</a:t>
            </a:r>
            <a:endParaRPr lang="en-US" dirty="0" smtClean="0"/>
          </a:p>
          <a:p>
            <a:pPr lvl="2"/>
            <a:r>
              <a:rPr lang="en-US" dirty="0" err="1" smtClean="0"/>
              <a:t>Depende</a:t>
            </a:r>
            <a:r>
              <a:rPr lang="en-US" dirty="0" smtClean="0"/>
              <a:t> do local de </a:t>
            </a:r>
            <a:r>
              <a:rPr lang="en-US" dirty="0" err="1" smtClean="0"/>
              <a:t>origem</a:t>
            </a:r>
            <a:endParaRPr lang="en-US" dirty="0" smtClean="0"/>
          </a:p>
          <a:p>
            <a:pPr lvl="2"/>
            <a:r>
              <a:rPr lang="en-US" dirty="0" err="1" smtClean="0"/>
              <a:t>Siria</a:t>
            </a:r>
            <a:r>
              <a:rPr lang="en-US" dirty="0" smtClean="0"/>
              <a:t> (17/100000)</a:t>
            </a:r>
          </a:p>
          <a:p>
            <a:pPr lvl="2"/>
            <a:r>
              <a:rPr lang="en-US" dirty="0" smtClean="0"/>
              <a:t>Nigeria (338/100000)</a:t>
            </a:r>
          </a:p>
          <a:p>
            <a:pPr lvl="1"/>
            <a:r>
              <a:rPr lang="en-US" dirty="0" smtClean="0"/>
              <a:t>HIV e </a:t>
            </a:r>
            <a:r>
              <a:rPr lang="en-US" dirty="0" err="1" smtClean="0"/>
              <a:t>hepatites</a:t>
            </a:r>
            <a:r>
              <a:rPr lang="en-US" dirty="0" smtClean="0"/>
              <a:t> </a:t>
            </a:r>
            <a:r>
              <a:rPr lang="en-US" dirty="0" err="1" smtClean="0"/>
              <a:t>virais</a:t>
            </a:r>
            <a:endParaRPr lang="en-US" dirty="0" smtClean="0"/>
          </a:p>
          <a:p>
            <a:pPr lvl="2"/>
            <a:r>
              <a:rPr lang="en-US" dirty="0" smtClean="0"/>
              <a:t>35% dos </a:t>
            </a:r>
            <a:r>
              <a:rPr lang="en-US" dirty="0" err="1" smtClean="0"/>
              <a:t>novos</a:t>
            </a:r>
            <a:r>
              <a:rPr lang="en-US" dirty="0" smtClean="0"/>
              <a:t> </a:t>
            </a:r>
            <a:r>
              <a:rPr lang="en-US" dirty="0" err="1" smtClean="0"/>
              <a:t>casos</a:t>
            </a:r>
            <a:r>
              <a:rPr lang="en-US" dirty="0" smtClean="0"/>
              <a:t> de HIV </a:t>
            </a:r>
            <a:r>
              <a:rPr lang="en-US" dirty="0" err="1" smtClean="0"/>
              <a:t>na</a:t>
            </a:r>
            <a:r>
              <a:rPr lang="en-US" dirty="0" smtClean="0"/>
              <a:t> Europa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diagnosticados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migrantes</a:t>
            </a:r>
            <a:endParaRPr lang="en-US" dirty="0" smtClean="0"/>
          </a:p>
          <a:p>
            <a:pPr lvl="1"/>
            <a:r>
              <a:rPr lang="en-US" dirty="0" smtClean="0"/>
              <a:t>MERS-</a:t>
            </a:r>
            <a:r>
              <a:rPr lang="en-US" dirty="0" err="1" smtClean="0"/>
              <a:t>CoV</a:t>
            </a:r>
            <a:r>
              <a:rPr lang="en-US" dirty="0" smtClean="0"/>
              <a:t>  </a:t>
            </a:r>
          </a:p>
          <a:p>
            <a:pPr lvl="2"/>
            <a:r>
              <a:rPr lang="en-US" dirty="0" err="1" smtClean="0"/>
              <a:t>Capacidade</a:t>
            </a:r>
            <a:r>
              <a:rPr lang="en-US" dirty="0" smtClean="0"/>
              <a:t> de </a:t>
            </a:r>
            <a:r>
              <a:rPr lang="en-US" dirty="0" err="1" smtClean="0"/>
              <a:t>detecção</a:t>
            </a:r>
            <a:r>
              <a:rPr lang="en-US" dirty="0" smtClean="0"/>
              <a:t> </a:t>
            </a:r>
            <a:r>
              <a:rPr lang="en-US" dirty="0" err="1" smtClean="0"/>
              <a:t>precoce</a:t>
            </a: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1673" y="3141059"/>
            <a:ext cx="7143114" cy="175432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Foco em diagnóstico </a:t>
            </a:r>
          </a:p>
          <a:p>
            <a:pPr algn="ctr"/>
            <a:r>
              <a:rPr lang="pt-B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vigilância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998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Doenças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transmissíveis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Doenças</a:t>
            </a:r>
            <a:r>
              <a:rPr lang="en-US" dirty="0" smtClean="0"/>
              <a:t> </a:t>
            </a:r>
            <a:r>
              <a:rPr lang="en-US" dirty="0" err="1" smtClean="0"/>
              <a:t>cardiovasculares</a:t>
            </a:r>
            <a:endParaRPr lang="en-US" dirty="0" smtClean="0"/>
          </a:p>
          <a:p>
            <a:pPr lvl="1"/>
            <a:r>
              <a:rPr lang="en-US" dirty="0" err="1" smtClean="0"/>
              <a:t>Interrupção</a:t>
            </a:r>
            <a:r>
              <a:rPr lang="en-US" dirty="0" smtClean="0"/>
              <a:t> de </a:t>
            </a:r>
            <a:r>
              <a:rPr lang="en-US" dirty="0" err="1" smtClean="0"/>
              <a:t>seguimento</a:t>
            </a:r>
            <a:r>
              <a:rPr lang="en-US" dirty="0" smtClean="0"/>
              <a:t> e </a:t>
            </a:r>
            <a:r>
              <a:rPr lang="en-US" dirty="0" err="1" smtClean="0"/>
              <a:t>falta</a:t>
            </a:r>
            <a:r>
              <a:rPr lang="en-US" dirty="0" smtClean="0"/>
              <a:t> de </a:t>
            </a:r>
            <a:r>
              <a:rPr lang="en-US" dirty="0" err="1" smtClean="0"/>
              <a:t>tratamento</a:t>
            </a:r>
            <a:endParaRPr lang="en-US" dirty="0" smtClean="0"/>
          </a:p>
          <a:p>
            <a:pPr lvl="1"/>
            <a:r>
              <a:rPr lang="en-US" dirty="0" err="1" smtClean="0"/>
              <a:t>Fatores</a:t>
            </a:r>
            <a:r>
              <a:rPr lang="en-US" dirty="0" smtClean="0"/>
              <a:t> de </a:t>
            </a:r>
            <a:r>
              <a:rPr lang="en-US" dirty="0" err="1" smtClean="0"/>
              <a:t>piora</a:t>
            </a:r>
            <a:endParaRPr lang="en-US" dirty="0" smtClean="0"/>
          </a:p>
          <a:p>
            <a:r>
              <a:rPr lang="en-US" dirty="0" err="1" smtClean="0"/>
              <a:t>Doenças</a:t>
            </a:r>
            <a:r>
              <a:rPr lang="en-US" dirty="0" smtClean="0"/>
              <a:t> </a:t>
            </a:r>
            <a:r>
              <a:rPr lang="en-US" dirty="0" err="1" smtClean="0"/>
              <a:t>malignas</a:t>
            </a:r>
            <a:endParaRPr lang="en-US" dirty="0" smtClean="0"/>
          </a:p>
          <a:p>
            <a:r>
              <a:rPr lang="en-US" dirty="0" smtClean="0"/>
              <a:t>Diabetes</a:t>
            </a:r>
          </a:p>
          <a:p>
            <a:r>
              <a:rPr lang="en-US" dirty="0" err="1" smtClean="0"/>
              <a:t>Doenças</a:t>
            </a:r>
            <a:r>
              <a:rPr lang="en-US" dirty="0" smtClean="0"/>
              <a:t> </a:t>
            </a:r>
            <a:r>
              <a:rPr lang="en-US" dirty="0" err="1" smtClean="0"/>
              <a:t>pulmonares</a:t>
            </a:r>
            <a:r>
              <a:rPr lang="en-US" dirty="0" smtClean="0"/>
              <a:t> </a:t>
            </a:r>
            <a:r>
              <a:rPr lang="en-US" dirty="0" err="1" smtClean="0"/>
              <a:t>crônicas</a:t>
            </a:r>
            <a:endParaRPr lang="en-US" dirty="0" smtClean="0"/>
          </a:p>
          <a:p>
            <a:r>
              <a:rPr lang="en-US" dirty="0" err="1" smtClean="0"/>
              <a:t>Saúde</a:t>
            </a:r>
            <a:r>
              <a:rPr lang="en-US" dirty="0" smtClean="0"/>
              <a:t> </a:t>
            </a:r>
            <a:r>
              <a:rPr lang="en-US" dirty="0" err="1" smtClean="0"/>
              <a:t>materno</a:t>
            </a:r>
            <a:r>
              <a:rPr lang="en-US" dirty="0" smtClean="0"/>
              <a:t> </a:t>
            </a:r>
            <a:r>
              <a:rPr lang="en-US" dirty="0" err="1" smtClean="0"/>
              <a:t>infantil</a:t>
            </a:r>
            <a:endParaRPr lang="en-US" dirty="0" smtClean="0"/>
          </a:p>
          <a:p>
            <a:r>
              <a:rPr lang="en-US" dirty="0" err="1" smtClean="0"/>
              <a:t>Questões</a:t>
            </a:r>
            <a:r>
              <a:rPr lang="en-US" dirty="0" smtClean="0"/>
              <a:t> </a:t>
            </a:r>
            <a:r>
              <a:rPr lang="en-US" dirty="0" err="1" smtClean="0"/>
              <a:t>psico-sociais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2096" y="2645673"/>
            <a:ext cx="7728398" cy="34163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Restaurar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seguimento</a:t>
            </a:r>
            <a:endParaRPr lang="en-U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rotina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</a:t>
            </a:r>
          </a:p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Atendimento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especializado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966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Instituir</a:t>
            </a:r>
            <a:r>
              <a:rPr lang="en-US" dirty="0" smtClean="0"/>
              <a:t> </a:t>
            </a:r>
            <a:r>
              <a:rPr lang="en-US" dirty="0" err="1" smtClean="0"/>
              <a:t>rastreamento</a:t>
            </a:r>
            <a:r>
              <a:rPr lang="en-US" dirty="0" smtClean="0"/>
              <a:t> de </a:t>
            </a:r>
            <a:r>
              <a:rPr lang="en-US" dirty="0" err="1" smtClean="0"/>
              <a:t>rotina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evidências</a:t>
            </a:r>
            <a:r>
              <a:rPr lang="en-US" dirty="0" smtClean="0"/>
              <a:t> </a:t>
            </a:r>
            <a:r>
              <a:rPr lang="en-US" dirty="0" err="1" smtClean="0"/>
              <a:t>claras</a:t>
            </a:r>
            <a:r>
              <a:rPr lang="en-US" dirty="0" smtClean="0"/>
              <a:t> de </a:t>
            </a:r>
            <a:r>
              <a:rPr lang="en-US" dirty="0" err="1" smtClean="0"/>
              <a:t>custo-efetividade</a:t>
            </a:r>
            <a:r>
              <a:rPr lang="en-US" dirty="0" smtClean="0"/>
              <a:t> de “screenings” </a:t>
            </a:r>
            <a:r>
              <a:rPr lang="en-US" dirty="0" err="1" smtClean="0"/>
              <a:t>compulsórios</a:t>
            </a:r>
            <a:endParaRPr lang="en-US" dirty="0" smtClean="0"/>
          </a:p>
          <a:p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desencadear</a:t>
            </a:r>
            <a:r>
              <a:rPr lang="en-US" dirty="0" smtClean="0"/>
              <a:t> </a:t>
            </a:r>
            <a:r>
              <a:rPr lang="en-US" dirty="0" err="1" smtClean="0"/>
              <a:t>ansiedade</a:t>
            </a:r>
            <a:r>
              <a:rPr lang="en-US" dirty="0" smtClean="0"/>
              <a:t> individual e </a:t>
            </a:r>
            <a:r>
              <a:rPr lang="en-US" dirty="0" err="1" smtClean="0"/>
              <a:t>coletiva</a:t>
            </a:r>
            <a:endParaRPr lang="en-US" dirty="0"/>
          </a:p>
          <a:p>
            <a:r>
              <a:rPr lang="en-US" dirty="0" err="1" smtClean="0"/>
              <a:t>Checagens</a:t>
            </a:r>
            <a:r>
              <a:rPr lang="en-US" dirty="0" smtClean="0"/>
              <a:t> </a:t>
            </a:r>
            <a:r>
              <a:rPr lang="en-US" dirty="0" err="1" smtClean="0"/>
              <a:t>regulares</a:t>
            </a:r>
            <a:r>
              <a:rPr lang="en-US" dirty="0" smtClean="0"/>
              <a:t> </a:t>
            </a:r>
            <a:r>
              <a:rPr lang="en-US" dirty="0" err="1" smtClean="0"/>
              <a:t>devem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feitas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agravos</a:t>
            </a:r>
            <a:r>
              <a:rPr lang="en-US" dirty="0" smtClean="0"/>
              <a:t> </a:t>
            </a:r>
            <a:r>
              <a:rPr lang="en-US" dirty="0" err="1" smtClean="0"/>
              <a:t>infecciosos</a:t>
            </a:r>
            <a:r>
              <a:rPr lang="en-US" dirty="0" smtClean="0"/>
              <a:t> e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infecciosos</a:t>
            </a:r>
            <a:endParaRPr lang="en-US" dirty="0" smtClean="0"/>
          </a:p>
          <a:p>
            <a:r>
              <a:rPr lang="en-US" dirty="0" err="1" smtClean="0"/>
              <a:t>Triagem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pontos</a:t>
            </a:r>
            <a:r>
              <a:rPr lang="en-US" dirty="0" smtClean="0"/>
              <a:t> de </a:t>
            </a:r>
            <a:r>
              <a:rPr lang="en-US" dirty="0" err="1" smtClean="0"/>
              <a:t>entrada</a:t>
            </a:r>
            <a:r>
              <a:rPr lang="en-US" dirty="0" smtClean="0"/>
              <a:t> (</a:t>
            </a:r>
            <a:r>
              <a:rPr lang="en-US" dirty="0" err="1" smtClean="0"/>
              <a:t>recomendada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situações</a:t>
            </a:r>
            <a:r>
              <a:rPr lang="en-US" dirty="0" smtClean="0"/>
              <a:t> </a:t>
            </a:r>
            <a:r>
              <a:rPr lang="en-US" dirty="0" err="1" smtClean="0"/>
              <a:t>específicas</a:t>
            </a:r>
            <a:r>
              <a:rPr lang="en-US" dirty="0" smtClean="0"/>
              <a:t>, </a:t>
            </a:r>
            <a:r>
              <a:rPr lang="en-US" dirty="0" err="1" smtClean="0"/>
              <a:t>como</a:t>
            </a:r>
            <a:r>
              <a:rPr lang="en-US" dirty="0" smtClean="0"/>
              <a:t> Ebola)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2709" y="1984720"/>
            <a:ext cx="8398603" cy="34163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Serviços especializados</a:t>
            </a:r>
          </a:p>
          <a:p>
            <a:pPr algn="ctr"/>
            <a:r>
              <a:rPr lang="pt-B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para atendimento ou</a:t>
            </a:r>
          </a:p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manter cuidados a nível </a:t>
            </a:r>
          </a:p>
          <a:p>
            <a:pPr algn="ctr"/>
            <a:r>
              <a:rPr lang="pt-B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 atenção primária?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229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3" y="484094"/>
            <a:ext cx="7556313" cy="1116106"/>
          </a:xfrm>
        </p:spPr>
        <p:txBody>
          <a:bodyPr/>
          <a:lstStyle/>
          <a:p>
            <a:r>
              <a:rPr lang="en-US" dirty="0" err="1" smtClean="0"/>
              <a:t>Vacinação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 </a:t>
            </a:r>
            <a:r>
              <a:rPr lang="en-US" sz="3200" dirty="0" err="1" smtClean="0"/>
              <a:t>Surtos</a:t>
            </a:r>
            <a:r>
              <a:rPr lang="en-US" sz="3200" dirty="0" smtClean="0"/>
              <a:t> </a:t>
            </a:r>
            <a:r>
              <a:rPr lang="en-US" sz="3200" dirty="0" err="1" smtClean="0"/>
              <a:t>atuais</a:t>
            </a:r>
            <a:r>
              <a:rPr lang="en-US" sz="3200" dirty="0" smtClean="0"/>
              <a:t> de </a:t>
            </a:r>
            <a:r>
              <a:rPr lang="en-US" sz="3200" dirty="0" err="1" smtClean="0"/>
              <a:t>sarampo</a:t>
            </a:r>
            <a:r>
              <a:rPr lang="en-US" sz="3200" dirty="0" smtClean="0"/>
              <a:t> (</a:t>
            </a:r>
            <a:r>
              <a:rPr lang="en-US" sz="3200" dirty="0" err="1" smtClean="0"/>
              <a:t>vários</a:t>
            </a:r>
            <a:r>
              <a:rPr lang="en-US" sz="3200" dirty="0" smtClean="0"/>
              <a:t> outros </a:t>
            </a:r>
            <a:r>
              <a:rPr lang="en-US" sz="3200" dirty="0" err="1" smtClean="0"/>
              <a:t>países</a:t>
            </a:r>
            <a:r>
              <a:rPr lang="en-US" sz="3200" dirty="0" smtClean="0"/>
              <a:t> </a:t>
            </a:r>
            <a:r>
              <a:rPr lang="en-US" sz="3200" dirty="0" err="1" smtClean="0"/>
              <a:t>africanos</a:t>
            </a:r>
            <a:r>
              <a:rPr lang="en-US" sz="3200" dirty="0" smtClean="0"/>
              <a:t>, </a:t>
            </a:r>
            <a:r>
              <a:rPr lang="en-US" sz="3200" dirty="0" err="1" smtClean="0"/>
              <a:t>oriente</a:t>
            </a:r>
            <a:r>
              <a:rPr lang="en-US" sz="3200" dirty="0" smtClean="0"/>
              <a:t> </a:t>
            </a:r>
            <a:r>
              <a:rPr lang="en-US" sz="3200" dirty="0" err="1" smtClean="0"/>
              <a:t>médio</a:t>
            </a:r>
            <a:r>
              <a:rPr lang="en-US" sz="3200" dirty="0" smtClean="0"/>
              <a:t> e Europa)</a:t>
            </a:r>
          </a:p>
          <a:p>
            <a:r>
              <a:rPr lang="en-US" sz="3200" dirty="0" err="1" smtClean="0"/>
              <a:t>Circulação</a:t>
            </a:r>
            <a:r>
              <a:rPr lang="en-US" sz="3200" dirty="0" smtClean="0"/>
              <a:t> de </a:t>
            </a:r>
            <a:r>
              <a:rPr lang="en-US" sz="3200" dirty="0" err="1" smtClean="0"/>
              <a:t>vírus</a:t>
            </a:r>
            <a:r>
              <a:rPr lang="en-US" sz="3200" dirty="0" smtClean="0"/>
              <a:t> da </a:t>
            </a:r>
            <a:r>
              <a:rPr lang="en-US" sz="3200" dirty="0" err="1" smtClean="0"/>
              <a:t>poliomielite</a:t>
            </a:r>
            <a:endParaRPr lang="en-US" sz="3200" dirty="0" smtClean="0"/>
          </a:p>
          <a:p>
            <a:r>
              <a:rPr lang="en-US" sz="3200" dirty="0" err="1" smtClean="0"/>
              <a:t>Tanto</a:t>
            </a:r>
            <a:r>
              <a:rPr lang="en-US" sz="3200" dirty="0" smtClean="0"/>
              <a:t> </a:t>
            </a:r>
            <a:r>
              <a:rPr lang="en-US" sz="3200" dirty="0" err="1" smtClean="0"/>
              <a:t>populações</a:t>
            </a:r>
            <a:r>
              <a:rPr lang="en-US" sz="3200" dirty="0" smtClean="0"/>
              <a:t> </a:t>
            </a:r>
            <a:r>
              <a:rPr lang="en-US" sz="3200" dirty="0" err="1" smtClean="0"/>
              <a:t>locais</a:t>
            </a:r>
            <a:r>
              <a:rPr lang="en-US" sz="3200" dirty="0" smtClean="0"/>
              <a:t> </a:t>
            </a:r>
            <a:r>
              <a:rPr lang="en-US" sz="3200" dirty="0" err="1" smtClean="0"/>
              <a:t>quanto</a:t>
            </a:r>
            <a:r>
              <a:rPr lang="en-US" sz="3200" dirty="0" smtClean="0"/>
              <a:t> </a:t>
            </a:r>
            <a:r>
              <a:rPr lang="en-US" sz="3200" dirty="0" err="1" smtClean="0"/>
              <a:t>migrantes</a:t>
            </a:r>
            <a:r>
              <a:rPr lang="en-US" sz="3200" dirty="0" smtClean="0"/>
              <a:t> </a:t>
            </a:r>
            <a:r>
              <a:rPr lang="en-US" sz="3200" dirty="0" err="1" smtClean="0"/>
              <a:t>podem</a:t>
            </a:r>
            <a:r>
              <a:rPr lang="en-US" sz="3200" dirty="0" smtClean="0"/>
              <a:t> </a:t>
            </a:r>
            <a:r>
              <a:rPr lang="en-US" sz="3200" dirty="0" err="1" smtClean="0"/>
              <a:t>ser</a:t>
            </a:r>
            <a:r>
              <a:rPr lang="en-US" sz="3200" dirty="0" smtClean="0"/>
              <a:t> </a:t>
            </a:r>
            <a:r>
              <a:rPr lang="en-US" sz="3200" dirty="0" err="1" smtClean="0"/>
              <a:t>vulneráveis</a:t>
            </a:r>
            <a:endParaRPr lang="en-US" sz="3200" dirty="0" smtClean="0"/>
          </a:p>
          <a:p>
            <a:endParaRPr lang="en-US" dirty="0" smtClean="0"/>
          </a:p>
          <a:p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06291" y="2242572"/>
            <a:ext cx="7995715" cy="258532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Inserir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imigrantes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nos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programas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</a:t>
            </a:r>
          </a:p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vacinação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locais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532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0738" y="437056"/>
            <a:ext cx="7496655" cy="884437"/>
          </a:xfrm>
        </p:spPr>
        <p:txBody>
          <a:bodyPr/>
          <a:lstStyle/>
          <a:p>
            <a:r>
              <a:rPr lang="pt-BR" dirty="0"/>
              <a:t>O que importa para efeitos de saúde pública?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430847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pt-BR" sz="2800" dirty="0" smtClean="0"/>
              <a:t>Coordenação a nível primário (município</a:t>
            </a:r>
            <a:r>
              <a:rPr lang="pt-BR" sz="2800" dirty="0"/>
              <a:t> </a:t>
            </a:r>
            <a:r>
              <a:rPr lang="pt-BR" sz="2800" dirty="0" smtClean="0"/>
              <a:t>– estado)</a:t>
            </a:r>
          </a:p>
          <a:p>
            <a:pPr>
              <a:lnSpc>
                <a:spcPct val="90000"/>
              </a:lnSpc>
            </a:pPr>
            <a:r>
              <a:rPr lang="pt-BR" sz="2800" dirty="0" smtClean="0"/>
              <a:t>Adaptação de programas de saúde materno-infantil,</a:t>
            </a:r>
          </a:p>
          <a:p>
            <a:pPr>
              <a:lnSpc>
                <a:spcPct val="90000"/>
              </a:lnSpc>
            </a:pPr>
            <a:r>
              <a:rPr lang="pt-BR" sz="2800" dirty="0" smtClean="0"/>
              <a:t>Avaliação </a:t>
            </a:r>
            <a:r>
              <a:rPr lang="pt-BR" sz="2800" dirty="0"/>
              <a:t>de risco sanitário </a:t>
            </a:r>
            <a:r>
              <a:rPr lang="pt-BR" sz="2800" dirty="0" smtClean="0"/>
              <a:t>quando cabível(</a:t>
            </a:r>
            <a:r>
              <a:rPr lang="pt-BR" sz="2800" dirty="0"/>
              <a:t>tuberculose, DST, etc.);</a:t>
            </a:r>
          </a:p>
          <a:p>
            <a:pPr>
              <a:lnSpc>
                <a:spcPct val="90000"/>
              </a:lnSpc>
            </a:pPr>
            <a:r>
              <a:rPr lang="pt-BR" sz="2800" dirty="0"/>
              <a:t>Avaliação de atenção específica baseada na demografia e doenças endêmicas dos locais de procedência;</a:t>
            </a:r>
          </a:p>
          <a:p>
            <a:pPr>
              <a:lnSpc>
                <a:spcPct val="90000"/>
              </a:lnSpc>
            </a:pPr>
            <a:r>
              <a:rPr lang="pt-BR" sz="2800" dirty="0"/>
              <a:t>Atenção à Saúde Mental</a:t>
            </a:r>
          </a:p>
          <a:p>
            <a:pPr>
              <a:lnSpc>
                <a:spcPct val="90000"/>
              </a:lnSpc>
            </a:pPr>
            <a:r>
              <a:rPr lang="pt-BR" sz="2800" dirty="0"/>
              <a:t>Adequação do sistema de saúde (idioma, hábitos culturais, patologias endêmicas);</a:t>
            </a:r>
          </a:p>
          <a:p>
            <a:pPr>
              <a:lnSpc>
                <a:spcPct val="90000"/>
              </a:lnSpc>
            </a:pPr>
            <a:r>
              <a:rPr lang="pt-BR" sz="2800" dirty="0"/>
              <a:t>Preocupação com os que retornam para visitar amigos e parentes.</a:t>
            </a:r>
          </a:p>
        </p:txBody>
      </p:sp>
    </p:spTree>
    <p:extLst>
      <p:ext uri="{BB962C8B-B14F-4D97-AF65-F5344CB8AC3E}">
        <p14:creationId xmlns:p14="http://schemas.microsoft.com/office/powerpoint/2010/main" val="231077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400" dirty="0" smtClean="0"/>
              <a:t>Ambulatório do viajante</a:t>
            </a:r>
            <a:endParaRPr lang="pt-BR" sz="4400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227267"/>
            <a:ext cx="4305300" cy="292550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3449265"/>
            <a:ext cx="4597400" cy="3228057"/>
          </a:xfrm>
          <a:prstGeom prst="rect">
            <a:avLst/>
          </a:prstGeom>
        </p:spPr>
      </p:pic>
      <p:pic>
        <p:nvPicPr>
          <p:cNvPr id="11" name="Picture 4" descr="logo (3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160" y="4235242"/>
            <a:ext cx="1850237" cy="138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45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8"/>
          <p:cNvGrpSpPr>
            <a:grpSpLocks/>
          </p:cNvGrpSpPr>
          <p:nvPr/>
        </p:nvGrpSpPr>
        <p:grpSpPr bwMode="auto">
          <a:xfrm>
            <a:off x="1331913" y="1557338"/>
            <a:ext cx="7416800" cy="5111750"/>
            <a:chOff x="839" y="1100"/>
            <a:chExt cx="4672" cy="3220"/>
          </a:xfrm>
        </p:grpSpPr>
        <p:sp>
          <p:nvSpPr>
            <p:cNvPr id="261123" name="Oval 3"/>
            <p:cNvSpPr>
              <a:spLocks noChangeArrowheads="1"/>
            </p:cNvSpPr>
            <p:nvPr/>
          </p:nvSpPr>
          <p:spPr bwMode="auto">
            <a:xfrm>
              <a:off x="975" y="1100"/>
              <a:ext cx="3984" cy="1812"/>
            </a:xfrm>
            <a:prstGeom prst="ellipse">
              <a:avLst/>
            </a:prstGeom>
            <a:solidFill>
              <a:srgbClr val="A7F7F7"/>
            </a:solidFill>
            <a:ln w="9525">
              <a:noFill/>
              <a:round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pt-B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61124" name="Oval 4"/>
            <p:cNvSpPr>
              <a:spLocks noChangeArrowheads="1"/>
            </p:cNvSpPr>
            <p:nvPr/>
          </p:nvSpPr>
          <p:spPr bwMode="auto">
            <a:xfrm>
              <a:off x="1097" y="2388"/>
              <a:ext cx="3978" cy="1932"/>
            </a:xfrm>
            <a:prstGeom prst="ellipse">
              <a:avLst/>
            </a:prstGeom>
            <a:solidFill>
              <a:srgbClr val="DBECB2"/>
            </a:solidFill>
            <a:ln w="9525">
              <a:noFill/>
              <a:round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pt-B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485" name="Text Box 5"/>
            <p:cNvSpPr txBox="1">
              <a:spLocks noChangeArrowheads="1"/>
            </p:cNvSpPr>
            <p:nvPr/>
          </p:nvSpPr>
          <p:spPr bwMode="auto">
            <a:xfrm>
              <a:off x="1214" y="1571"/>
              <a:ext cx="3633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pt-BR" b="1">
                  <a:latin typeface="Comic Sans MS" panose="030F0702030302020204" pitchFamily="66" charset="0"/>
                </a:rPr>
                <a:t>   </a:t>
              </a:r>
              <a:r>
                <a:rPr lang="pt-BR" sz="2400" b="1"/>
                <a:t>Minimizar o risco de adoecimento</a:t>
              </a:r>
            </a:p>
            <a:p>
              <a:pPr algn="ctr"/>
              <a:r>
                <a:rPr lang="pt-BR" sz="2400" b="1"/>
                <a:t>durante as viagens: </a:t>
              </a:r>
            </a:p>
            <a:p>
              <a:pPr algn="ctr"/>
              <a:r>
                <a:rPr lang="pt-BR" sz="2400" b="1"/>
                <a:t>INDIVIDUAL</a:t>
              </a:r>
              <a:endParaRPr lang="pt-BR" sz="2400"/>
            </a:p>
          </p:txBody>
        </p:sp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839" y="2976"/>
              <a:ext cx="4672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pt-BR" sz="2400" b="1"/>
                <a:t>Evitar a disseminação internacional</a:t>
              </a:r>
            </a:p>
            <a:p>
              <a:pPr algn="ctr"/>
              <a:r>
                <a:rPr lang="pt-BR" sz="2400" b="1"/>
                <a:t> de doenças: </a:t>
              </a:r>
            </a:p>
            <a:p>
              <a:pPr algn="ctr"/>
              <a:r>
                <a:rPr lang="pt-BR" sz="2400" b="1"/>
                <a:t>COLETIVO</a:t>
              </a:r>
              <a:r>
                <a:rPr lang="pt-BR" sz="2400"/>
                <a:t> </a:t>
              </a:r>
            </a:p>
          </p:txBody>
        </p:sp>
      </p:grp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11188" y="188913"/>
            <a:ext cx="78470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3200" dirty="0">
                <a:solidFill>
                  <a:schemeClr val="bg1"/>
                </a:solidFill>
              </a:rPr>
              <a:t>Medicina de </a:t>
            </a:r>
            <a:r>
              <a:rPr lang="pt-BR" sz="3200" dirty="0" smtClean="0"/>
              <a:t>Criado em 05/2000  no Instituto de Infectologia Emilio Ribas</a:t>
            </a:r>
            <a:endParaRPr lang="pt-BR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>
          <a:xfrm>
            <a:off x="1116013" y="476250"/>
            <a:ext cx="6662737" cy="641350"/>
          </a:xfrm>
        </p:spPr>
        <p:txBody>
          <a:bodyPr/>
          <a:lstStyle/>
          <a:p>
            <a:r>
              <a:rPr lang="pt-BR"/>
              <a:t>Dr. Google responde tudo?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50" y="1641475"/>
            <a:ext cx="8229600" cy="3617913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</a:pPr>
            <a:r>
              <a:rPr lang="pt-BR" sz="3200" dirty="0"/>
              <a:t>Recomendações necessitam de um crivo clínico;</a:t>
            </a:r>
          </a:p>
          <a:p>
            <a:pPr>
              <a:lnSpc>
                <a:spcPct val="90000"/>
              </a:lnSpc>
            </a:pPr>
            <a:r>
              <a:rPr lang="pt-BR" sz="3200" dirty="0"/>
              <a:t>“Não se vacina o roteiro, mas o indivíduo”;</a:t>
            </a:r>
          </a:p>
          <a:p>
            <a:pPr>
              <a:lnSpc>
                <a:spcPct val="90000"/>
              </a:lnSpc>
            </a:pPr>
            <a:r>
              <a:rPr lang="pt-BR" sz="3200" dirty="0"/>
              <a:t>Viajantes especiais;</a:t>
            </a:r>
          </a:p>
          <a:p>
            <a:pPr>
              <a:lnSpc>
                <a:spcPct val="90000"/>
              </a:lnSpc>
            </a:pPr>
            <a:r>
              <a:rPr lang="pt-BR" sz="3200" dirty="0"/>
              <a:t>Vínculo médico;</a:t>
            </a:r>
          </a:p>
          <a:p>
            <a:pPr>
              <a:lnSpc>
                <a:spcPct val="90000"/>
              </a:lnSpc>
            </a:pPr>
            <a:r>
              <a:rPr lang="pt-BR" sz="3200" dirty="0"/>
              <a:t>Problemas no retorno;</a:t>
            </a:r>
          </a:p>
          <a:p>
            <a:pPr>
              <a:lnSpc>
                <a:spcPct val="90000"/>
              </a:lnSpc>
            </a:pPr>
            <a:endParaRPr lang="pt-BR" sz="3200" dirty="0"/>
          </a:p>
          <a:p>
            <a:pPr>
              <a:lnSpc>
                <a:spcPct val="90000"/>
              </a:lnSpc>
            </a:pPr>
            <a:endParaRPr lang="pt-BR" sz="3200" dirty="0"/>
          </a:p>
          <a:p>
            <a:pPr>
              <a:lnSpc>
                <a:spcPct val="90000"/>
              </a:lnSpc>
            </a:pPr>
            <a:r>
              <a:rPr lang="pt-BR" sz="3200" b="1" dirty="0"/>
              <a:t>De quem é a responsabilidade pelas orientações aos viajantes?</a:t>
            </a:r>
          </a:p>
          <a:p>
            <a:pPr>
              <a:lnSpc>
                <a:spcPct val="90000"/>
              </a:lnSpc>
            </a:pPr>
            <a:endParaRPr lang="pt-BR" sz="3200" b="1" dirty="0"/>
          </a:p>
          <a:p>
            <a:pPr>
              <a:lnSpc>
                <a:spcPct val="90000"/>
              </a:lnSpc>
            </a:pPr>
            <a:endParaRPr lang="pt-BR" sz="3200" dirty="0"/>
          </a:p>
          <a:p>
            <a:pPr>
              <a:lnSpc>
                <a:spcPct val="90000"/>
              </a:lnSpc>
            </a:pPr>
            <a:endParaRPr lang="pt-BR" sz="3200" dirty="0"/>
          </a:p>
          <a:p>
            <a:pPr>
              <a:lnSpc>
                <a:spcPct val="90000"/>
              </a:lnSpc>
            </a:pPr>
            <a:endParaRPr lang="pt-BR" sz="3200" dirty="0"/>
          </a:p>
          <a:p>
            <a:pPr>
              <a:lnSpc>
                <a:spcPct val="90000"/>
              </a:lnSpc>
            </a:pPr>
            <a:endParaRPr lang="pt-BR" sz="3200" dirty="0"/>
          </a:p>
          <a:p>
            <a:pPr>
              <a:lnSpc>
                <a:spcPct val="90000"/>
              </a:lnSpc>
            </a:pPr>
            <a:endParaRPr lang="pt-BR" sz="3200" dirty="0"/>
          </a:p>
          <a:p>
            <a:pPr>
              <a:lnSpc>
                <a:spcPct val="90000"/>
              </a:lnSpc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83380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>
          <a:xfrm>
            <a:off x="827088" y="765175"/>
            <a:ext cx="6662737" cy="579438"/>
          </a:xfrm>
        </p:spPr>
        <p:txBody>
          <a:bodyPr/>
          <a:lstStyle/>
          <a:p>
            <a:r>
              <a:rPr lang="pt-BR" sz="3200"/>
              <a:t>Quatro perguntas fundamentais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sz="2400" b="1"/>
              <a:t>Quem – </a:t>
            </a:r>
            <a:r>
              <a:rPr lang="pt-BR" sz="1600" b="1"/>
              <a:t>quem viaja, idade, doenças prévias, histórico vacinal, uso de medicação, gravidez, etc.</a:t>
            </a:r>
            <a:endParaRPr lang="pt-BR" sz="2400" b="1"/>
          </a:p>
          <a:p>
            <a:endParaRPr lang="pt-BR" sz="2400" b="1"/>
          </a:p>
          <a:p>
            <a:r>
              <a:rPr lang="pt-BR" sz="2400" b="1"/>
              <a:t>Onde – </a:t>
            </a:r>
            <a:r>
              <a:rPr lang="pt-BR" sz="1600" b="1"/>
              <a:t>detalhamento do roteiro; destino urbano, áreas rurais ou de floresta. Tipo de hospedagem, meios de transporte.  Conhecimento epidemiológico atualizado e minucioso.</a:t>
            </a:r>
          </a:p>
          <a:p>
            <a:pPr>
              <a:buFont typeface="Wingdings" panose="05000000000000000000" pitchFamily="2" charset="2"/>
              <a:buNone/>
            </a:pPr>
            <a:endParaRPr lang="pt-BR" sz="2400" b="1"/>
          </a:p>
          <a:p>
            <a:r>
              <a:rPr lang="pt-BR" sz="2400" b="1"/>
              <a:t>Quando – </a:t>
            </a:r>
            <a:r>
              <a:rPr lang="pt-BR" sz="1600" b="1"/>
              <a:t>tempo de avaliação antes da viagem, época do ano (período de chuva ou seca), </a:t>
            </a:r>
          </a:p>
          <a:p>
            <a:endParaRPr lang="pt-BR" sz="1600" b="1"/>
          </a:p>
          <a:p>
            <a:r>
              <a:rPr lang="pt-BR" sz="2400" b="1"/>
              <a:t>O quê – </a:t>
            </a:r>
            <a:r>
              <a:rPr lang="pt-BR" sz="1600" b="1"/>
              <a:t>atividades a serem desempenhadas no local, trabalho, estudo, moradia, lazer, turismo de aventura, turismo médico, etc</a:t>
            </a:r>
          </a:p>
          <a:p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376320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611188" y="981075"/>
            <a:ext cx="8137525" cy="5695950"/>
            <a:chOff x="385" y="618"/>
            <a:chExt cx="5126" cy="3588"/>
          </a:xfrm>
        </p:grpSpPr>
        <p:pic>
          <p:nvPicPr>
            <p:cNvPr id="9625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21"/>
            <a:stretch>
              <a:fillRect/>
            </a:stretch>
          </p:blipFill>
          <p:spPr bwMode="auto">
            <a:xfrm>
              <a:off x="2381" y="618"/>
              <a:ext cx="3130" cy="1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26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12"/>
            <a:stretch>
              <a:fillRect/>
            </a:stretch>
          </p:blipFill>
          <p:spPr bwMode="auto">
            <a:xfrm>
              <a:off x="1156" y="2296"/>
              <a:ext cx="3266" cy="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26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32"/>
            <a:stretch>
              <a:fillRect/>
            </a:stretch>
          </p:blipFill>
          <p:spPr bwMode="auto">
            <a:xfrm>
              <a:off x="385" y="709"/>
              <a:ext cx="1560" cy="2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6074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Definições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2442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pt-BR" sz="2000" dirty="0"/>
              <a:t>Refugiados</a:t>
            </a:r>
            <a:r>
              <a:rPr lang="pt-BR" sz="1400" dirty="0"/>
              <a:t>  </a:t>
            </a:r>
            <a:r>
              <a:rPr lang="pt-BR" sz="1600" dirty="0"/>
              <a:t>São todos os homens e mulheres (idosos, jovens e crianças) que foram obrigados a deixar seus países de origem por causa de um fundado temor de perseguição por motivos de raça, religião, nacionalidade, por pertencer a um determinado grupo social ou por suas opiniões políticas.</a:t>
            </a:r>
            <a:endParaRPr lang="pt-BR" sz="1400" dirty="0"/>
          </a:p>
          <a:p>
            <a:pPr>
              <a:lnSpc>
                <a:spcPct val="80000"/>
              </a:lnSpc>
            </a:pPr>
            <a:endParaRPr lang="pt-BR" sz="1400" dirty="0"/>
          </a:p>
          <a:p>
            <a:pPr>
              <a:lnSpc>
                <a:spcPct val="80000"/>
              </a:lnSpc>
            </a:pPr>
            <a:r>
              <a:rPr lang="pt-BR" sz="2000" dirty="0"/>
              <a:t>Migrantes</a:t>
            </a:r>
            <a:r>
              <a:rPr lang="pt-BR" sz="1400" dirty="0"/>
              <a:t>  </a:t>
            </a:r>
            <a:r>
              <a:rPr lang="pt-BR" sz="1600" dirty="0"/>
              <a:t>São todas as pessoas que deixam seus países de origem com o objetivo de se estabelecer em outro país de forma temporária ou permanente. Os migrantes podem ter, entre outras, motivações sociais e econômicas, pois tentam escapar da pobreza ou do desemprego, buscando melhores condições de vida, maior acesso a trabalho, saúde e educação</a:t>
            </a:r>
            <a:r>
              <a:rPr lang="pt-BR" sz="16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pt-BR" sz="1600" dirty="0" smtClean="0"/>
              <a:t>300 milhões de migrantes internacionais (estimativas da OMS)</a:t>
            </a:r>
            <a:endParaRPr lang="pt-BR" sz="1600" dirty="0"/>
          </a:p>
          <a:p>
            <a:pPr>
              <a:lnSpc>
                <a:spcPct val="80000"/>
              </a:lnSpc>
            </a:pPr>
            <a:endParaRPr lang="pt-BR" sz="360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140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30691"/>
            <a:ext cx="3840163" cy="539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68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924800" cy="1143000"/>
          </a:xfrm>
        </p:spPr>
        <p:txBody>
          <a:bodyPr/>
          <a:lstStyle/>
          <a:p>
            <a:r>
              <a:rPr lang="pt-BR" sz="3200"/>
              <a:t>Modelo tradicional de aconselhamento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4654550" cy="372427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pt-BR" sz="2000"/>
              <a:t>Aconselhamento pré-viagem</a:t>
            </a:r>
          </a:p>
          <a:p>
            <a:pPr lvl="1">
              <a:lnSpc>
                <a:spcPct val="90000"/>
              </a:lnSpc>
            </a:pPr>
            <a:endParaRPr lang="pt-BR" sz="1800"/>
          </a:p>
          <a:p>
            <a:pPr>
              <a:lnSpc>
                <a:spcPct val="90000"/>
              </a:lnSpc>
            </a:pPr>
            <a:r>
              <a:rPr lang="pt-BR" sz="2000"/>
              <a:t>Sala de vacinação</a:t>
            </a:r>
          </a:p>
          <a:p>
            <a:pPr>
              <a:lnSpc>
                <a:spcPct val="90000"/>
              </a:lnSpc>
            </a:pPr>
            <a:endParaRPr lang="pt-BR" sz="2000"/>
          </a:p>
          <a:p>
            <a:pPr>
              <a:lnSpc>
                <a:spcPct val="90000"/>
              </a:lnSpc>
            </a:pPr>
            <a:r>
              <a:rPr lang="pt-BR" sz="2000"/>
              <a:t>Orientações trans-viagem</a:t>
            </a:r>
          </a:p>
          <a:p>
            <a:pPr>
              <a:lnSpc>
                <a:spcPct val="90000"/>
              </a:lnSpc>
            </a:pPr>
            <a:endParaRPr lang="pt-BR" sz="2000"/>
          </a:p>
          <a:p>
            <a:pPr>
              <a:lnSpc>
                <a:spcPct val="90000"/>
              </a:lnSpc>
            </a:pPr>
            <a:r>
              <a:rPr lang="pt-BR" sz="2000"/>
              <a:t>Consulta pós-viagem</a:t>
            </a:r>
          </a:p>
          <a:p>
            <a:pPr>
              <a:lnSpc>
                <a:spcPct val="90000"/>
              </a:lnSpc>
            </a:pPr>
            <a:endParaRPr lang="pt-BR" sz="2000"/>
          </a:p>
          <a:p>
            <a:pPr>
              <a:lnSpc>
                <a:spcPct val="90000"/>
              </a:lnSpc>
            </a:pPr>
            <a:r>
              <a:rPr lang="pt-BR" sz="2000"/>
              <a:t>Unidades de internação e suporte avançado se necessário</a:t>
            </a:r>
          </a:p>
        </p:txBody>
      </p:sp>
      <p:pic>
        <p:nvPicPr>
          <p:cNvPr id="98308" name="Picture 4" descr="historia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1700213"/>
            <a:ext cx="3106737" cy="37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5249863" y="5589588"/>
            <a:ext cx="38941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1200" i="1"/>
              <a:t>http://www.cremesp.com.br/?siteAcao=Revista&amp;id=450</a:t>
            </a:r>
          </a:p>
        </p:txBody>
      </p:sp>
    </p:spTree>
    <p:extLst>
      <p:ext uri="{BB962C8B-B14F-4D97-AF65-F5344CB8AC3E}">
        <p14:creationId xmlns:p14="http://schemas.microsoft.com/office/powerpoint/2010/main" val="241569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>
          <a:xfrm>
            <a:off x="1116013" y="836613"/>
            <a:ext cx="6662737" cy="641350"/>
          </a:xfrm>
        </p:spPr>
        <p:txBody>
          <a:bodyPr/>
          <a:lstStyle/>
          <a:p>
            <a:r>
              <a:rPr lang="pt-BR"/>
              <a:t>Roteiro básico de orientação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2000"/>
              <a:t>Após respondidas as 4 perguntas iniciais</a:t>
            </a:r>
          </a:p>
          <a:p>
            <a:endParaRPr lang="pt-BR" sz="2000"/>
          </a:p>
          <a:p>
            <a:pPr lvl="1"/>
            <a:r>
              <a:rPr lang="pt-BR" sz="1800"/>
              <a:t>Identificar riscos</a:t>
            </a:r>
          </a:p>
          <a:p>
            <a:pPr lvl="2"/>
            <a:r>
              <a:rPr lang="pt-BR" sz="1600" b="1"/>
              <a:t>Doenças transmissíveis por água e alimentos, por picadas de insetos, por via aérea e outras. </a:t>
            </a:r>
          </a:p>
          <a:p>
            <a:pPr lvl="2"/>
            <a:r>
              <a:rPr lang="pt-BR" sz="1600" b="1"/>
              <a:t>Indivíduo vulnerável (idade, doenças prévias,etc)</a:t>
            </a:r>
          </a:p>
          <a:p>
            <a:pPr lvl="2"/>
            <a:r>
              <a:rPr lang="pt-BR" sz="1600" b="1"/>
              <a:t>Risco para agravos não infecciosos?</a:t>
            </a:r>
          </a:p>
          <a:p>
            <a:pPr lvl="2"/>
            <a:endParaRPr lang="pt-BR" sz="1600" b="1"/>
          </a:p>
          <a:p>
            <a:pPr lvl="1"/>
            <a:r>
              <a:rPr lang="pt-BR" sz="1800"/>
              <a:t>Propor medidas de prevenção</a:t>
            </a:r>
          </a:p>
          <a:p>
            <a:pPr lvl="2"/>
            <a:r>
              <a:rPr lang="pt-BR" sz="1600" b="1"/>
              <a:t>Vacinas</a:t>
            </a:r>
          </a:p>
          <a:p>
            <a:pPr lvl="2"/>
            <a:r>
              <a:rPr lang="pt-BR" sz="1600" b="1"/>
              <a:t>Medidas puramente educativas</a:t>
            </a:r>
          </a:p>
          <a:p>
            <a:pPr lvl="2"/>
            <a:r>
              <a:rPr lang="pt-BR" sz="1600" b="1"/>
              <a:t>Quimioprofilaxias</a:t>
            </a:r>
          </a:p>
          <a:p>
            <a:pPr lvl="2"/>
            <a:r>
              <a:rPr lang="pt-BR" sz="1600" b="1"/>
              <a:t>Tratamentos auto-administrados</a:t>
            </a:r>
          </a:p>
          <a:p>
            <a:pPr lvl="1"/>
            <a:r>
              <a:rPr lang="pt-BR" sz="1800"/>
              <a:t>Avaliação no retorno quando necessário</a:t>
            </a:r>
          </a:p>
          <a:p>
            <a:endParaRPr lang="pt-BR" sz="2000"/>
          </a:p>
          <a:p>
            <a:pPr lvl="1"/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322219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5400"/>
              <a:t>Vacinas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444750"/>
            <a:ext cx="7693025" cy="361791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pt-BR" sz="2400"/>
              <a:t>Rotina</a:t>
            </a:r>
          </a:p>
          <a:p>
            <a:pPr lvl="1">
              <a:lnSpc>
                <a:spcPct val="80000"/>
              </a:lnSpc>
            </a:pPr>
            <a:r>
              <a:rPr lang="pt-BR" sz="2000"/>
              <a:t>Vacinas do Programa Nacional de Imunizações</a:t>
            </a:r>
          </a:p>
          <a:p>
            <a:pPr lvl="1">
              <a:lnSpc>
                <a:spcPct val="80000"/>
              </a:lnSpc>
            </a:pPr>
            <a:r>
              <a:rPr lang="pt-BR" sz="2000"/>
              <a:t>Tríplice viral</a:t>
            </a:r>
          </a:p>
          <a:p>
            <a:pPr lvl="1">
              <a:lnSpc>
                <a:spcPct val="80000"/>
              </a:lnSpc>
            </a:pPr>
            <a:r>
              <a:rPr lang="pt-BR" sz="2000"/>
              <a:t>dTpa, influenza, pneumococo,varicela, HPV</a:t>
            </a:r>
          </a:p>
          <a:p>
            <a:pPr lvl="1">
              <a:lnSpc>
                <a:spcPct val="80000"/>
              </a:lnSpc>
            </a:pPr>
            <a:endParaRPr lang="pt-BR" sz="2000"/>
          </a:p>
          <a:p>
            <a:pPr>
              <a:lnSpc>
                <a:spcPct val="80000"/>
              </a:lnSpc>
            </a:pPr>
            <a:r>
              <a:rPr lang="pt-BR" sz="2400"/>
              <a:t>Exigidas</a:t>
            </a:r>
          </a:p>
          <a:p>
            <a:pPr lvl="1">
              <a:lnSpc>
                <a:spcPct val="80000"/>
              </a:lnSpc>
            </a:pPr>
            <a:r>
              <a:rPr lang="pt-BR" sz="2000"/>
              <a:t>Febre amarela</a:t>
            </a:r>
          </a:p>
          <a:p>
            <a:pPr lvl="1">
              <a:lnSpc>
                <a:spcPct val="80000"/>
              </a:lnSpc>
            </a:pPr>
            <a:r>
              <a:rPr lang="pt-BR" sz="2000"/>
              <a:t>Meningococo</a:t>
            </a:r>
          </a:p>
          <a:p>
            <a:pPr lvl="1">
              <a:lnSpc>
                <a:spcPct val="80000"/>
              </a:lnSpc>
            </a:pPr>
            <a:r>
              <a:rPr lang="pt-BR" sz="2000"/>
              <a:t>Poliomielite</a:t>
            </a:r>
          </a:p>
          <a:p>
            <a:pPr lvl="1">
              <a:lnSpc>
                <a:spcPct val="80000"/>
              </a:lnSpc>
            </a:pPr>
            <a:endParaRPr lang="pt-BR" sz="2000"/>
          </a:p>
          <a:p>
            <a:pPr>
              <a:lnSpc>
                <a:spcPct val="80000"/>
              </a:lnSpc>
            </a:pPr>
            <a:r>
              <a:rPr lang="pt-BR" sz="2400"/>
              <a:t>Recomendadas</a:t>
            </a:r>
          </a:p>
          <a:p>
            <a:pPr lvl="1">
              <a:lnSpc>
                <a:spcPct val="80000"/>
              </a:lnSpc>
            </a:pPr>
            <a:r>
              <a:rPr lang="pt-BR" sz="2000"/>
              <a:t>Hepatite A, hepatite B, Febre tifóide, doença meningocócica, raiva, encefalite japonesa, encefalite do carrapato, poliomielite</a:t>
            </a:r>
          </a:p>
          <a:p>
            <a:pPr>
              <a:lnSpc>
                <a:spcPct val="80000"/>
              </a:lnSpc>
            </a:pPr>
            <a:endParaRPr lang="pt-BR" sz="24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pt-BR" sz="2400"/>
          </a:p>
          <a:p>
            <a:pPr>
              <a:lnSpc>
                <a:spcPct val="80000"/>
              </a:lnSpc>
            </a:pPr>
            <a:endParaRPr lang="pt-BR" sz="24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pt-BR" sz="2400"/>
          </a:p>
          <a:p>
            <a:pPr>
              <a:lnSpc>
                <a:spcPct val="80000"/>
              </a:lnSpc>
            </a:pPr>
            <a:endParaRPr lang="pt-BR" sz="2400"/>
          </a:p>
          <a:p>
            <a:pPr>
              <a:lnSpc>
                <a:spcPct val="80000"/>
              </a:lnSpc>
            </a:pPr>
            <a:endParaRPr lang="pt-BR" sz="2400"/>
          </a:p>
          <a:p>
            <a:pPr>
              <a:lnSpc>
                <a:spcPct val="80000"/>
              </a:lnSpc>
            </a:pPr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30286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1285875"/>
            <a:ext cx="6429375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8085138" cy="57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4"/>
          <p:cNvSpPr>
            <a:spLocks/>
          </p:cNvSpPr>
          <p:nvPr/>
        </p:nvSpPr>
        <p:spPr bwMode="auto">
          <a:xfrm>
            <a:off x="608013" y="6488113"/>
            <a:ext cx="76088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0675" defTabSz="642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2938" defTabSz="642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63613" defTabSz="642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5875" defTabSz="642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430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002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574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1146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700" u="sng">
                <a:latin typeface="Gill Sans" charset="0"/>
                <a:ea typeface="ＭＳ Ｐゴシック" panose="020B0600070205080204" pitchFamily="34" charset="-128"/>
                <a:sym typeface="Gill Sans" charset="0"/>
                <a:hlinkClick r:id="rId4"/>
              </a:rPr>
              <a:t>http://www.worldmapper.org</a:t>
            </a:r>
            <a:endParaRPr lang="en-US" sz="1700" u="sng">
              <a:latin typeface="Gill Sans" charset="0"/>
              <a:ea typeface="ＭＳ Ｐゴシック" panose="020B0600070205080204" pitchFamily="34" charset="-128"/>
              <a:sym typeface="Gill Sans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763713" y="260350"/>
            <a:ext cx="53927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3200"/>
              <a:t>Mortalidade devido à malária</a:t>
            </a:r>
          </a:p>
        </p:txBody>
      </p:sp>
    </p:spTree>
    <p:extLst>
      <p:ext uri="{BB962C8B-B14F-4D97-AF65-F5344CB8AC3E}">
        <p14:creationId xmlns:p14="http://schemas.microsoft.com/office/powerpoint/2010/main" val="1242058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/>
          </p:cNvSpPr>
          <p:nvPr/>
        </p:nvSpPr>
        <p:spPr bwMode="auto">
          <a:xfrm rot="10800000" flipH="1">
            <a:off x="1250950" y="1276350"/>
            <a:ext cx="6383338" cy="5500688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000016"/>
              </a:gs>
              <a:gs pos="35751">
                <a:srgbClr val="0000E7"/>
              </a:gs>
              <a:gs pos="64250">
                <a:srgbClr val="0097D8"/>
              </a:gs>
              <a:gs pos="89120">
                <a:srgbClr val="90FEFF"/>
              </a:gs>
              <a:gs pos="100000">
                <a:srgbClr val="90FEFF"/>
              </a:gs>
            </a:gsLst>
            <a:lin ang="5340000" scaled="1"/>
          </a:gradFill>
          <a:ln>
            <a:noFill/>
          </a:ln>
          <a:effectLst>
            <a:outerShdw blurRad="76200" algn="ctr" rotWithShape="0">
              <a:srgbClr val="000016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4999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3011" name="Rectangle 3"/>
          <p:cNvSpPr>
            <a:spLocks/>
          </p:cNvSpPr>
          <p:nvPr/>
        </p:nvSpPr>
        <p:spPr bwMode="auto">
          <a:xfrm>
            <a:off x="590550" y="1416050"/>
            <a:ext cx="7170738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575" defTabSz="642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0675" defTabSz="642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2938" defTabSz="642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63613" defTabSz="642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5875" defTabSz="642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430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002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574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1146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210000"/>
              </a:lnSpc>
              <a:spcBef>
                <a:spcPts val="988"/>
              </a:spcBef>
              <a:buClr>
                <a:srgbClr val="000000"/>
              </a:buClr>
              <a:buSzPct val="100000"/>
              <a:buFont typeface="Arial Black" panose="020B0A04020102020204" pitchFamily="34" charset="0"/>
              <a:buChar char="•"/>
            </a:pPr>
            <a:r>
              <a:rPr lang="en-US" sz="1400" b="1">
                <a:latin typeface="Arial Black" panose="020B0A04020102020204" pitchFamily="34" charset="0"/>
                <a:ea typeface="ＭＳ Ｐゴシック" panose="020B0600070205080204" pitchFamily="34" charset="-128"/>
                <a:sym typeface="Arial Black" panose="020B0A04020102020204" pitchFamily="34" charset="0"/>
              </a:rPr>
              <a:t> </a:t>
            </a:r>
            <a:r>
              <a:rPr lang="en-US" sz="1700" b="1">
                <a:solidFill>
                  <a:srgbClr val="FF130D"/>
                </a:solidFill>
                <a:latin typeface="Lucida Grande" charset="0"/>
                <a:ea typeface="ＭＳ Ｐゴシック" panose="020B0600070205080204" pitchFamily="34" charset="-128"/>
                <a:sym typeface="Lucida Grande" charset="0"/>
              </a:rPr>
              <a:t>A</a:t>
            </a:r>
            <a:r>
              <a:rPr lang="en-US" sz="1400" b="1">
                <a:latin typeface="Arial Black" panose="020B0A04020102020204" pitchFamily="34" charset="0"/>
                <a:ea typeface="ＭＳ Ｐゴシック" panose="020B0600070205080204" pitchFamily="34" charset="-128"/>
                <a:sym typeface="Arial Black" panose="020B0A04020102020204" pitchFamily="34" charset="0"/>
              </a:rPr>
              <a:t>  </a:t>
            </a:r>
            <a:r>
              <a:rPr lang="en-US" sz="1400" b="1">
                <a:solidFill>
                  <a:schemeClr val="bg1"/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sym typeface="Arial Black" panose="020B0A04020102020204" pitchFamily="34" charset="0"/>
              </a:rPr>
              <a:t>(Awareness) </a:t>
            </a:r>
            <a:r>
              <a:rPr lang="en-US" sz="1700" b="1">
                <a:solidFill>
                  <a:schemeClr val="bg1"/>
                </a:solidFill>
                <a:latin typeface="Lucida Grande" charset="0"/>
                <a:ea typeface="ＭＳ Ｐゴシック" panose="020B0600070205080204" pitchFamily="34" charset="-128"/>
                <a:sym typeface="Lucida Grande" charset="0"/>
              </a:rPr>
              <a:t>Alerta sobre o risco de malária</a:t>
            </a:r>
            <a:r>
              <a:rPr lang="en-US" sz="1700" b="1">
                <a:latin typeface="Lucida Grande" charset="0"/>
                <a:ea typeface="ＭＳ Ｐゴシック" panose="020B0600070205080204" pitchFamily="34" charset="-128"/>
                <a:sym typeface="Lucida Grande" charset="0"/>
              </a:rPr>
              <a:t> </a:t>
            </a:r>
          </a:p>
          <a:p>
            <a:pPr algn="ctr">
              <a:lnSpc>
                <a:spcPct val="210000"/>
              </a:lnSpc>
              <a:spcBef>
                <a:spcPts val="988"/>
              </a:spcBef>
              <a:buClr>
                <a:srgbClr val="000000"/>
              </a:buClr>
              <a:buSzPct val="100000"/>
              <a:buFont typeface="Arial Black" panose="020B0A04020102020204" pitchFamily="34" charset="0"/>
              <a:buChar char="•"/>
            </a:pPr>
            <a:endParaRPr lang="en-US" sz="1700" b="1">
              <a:latin typeface="Lucida Grande" charset="0"/>
              <a:ea typeface="ＭＳ Ｐゴシック" panose="020B0600070205080204" pitchFamily="34" charset="-128"/>
              <a:sym typeface="Lucida Grande" charset="0"/>
            </a:endParaRPr>
          </a:p>
          <a:p>
            <a:pPr algn="ctr">
              <a:lnSpc>
                <a:spcPct val="210000"/>
              </a:lnSpc>
              <a:spcBef>
                <a:spcPts val="1025"/>
              </a:spcBef>
              <a:buClr>
                <a:srgbClr val="000000"/>
              </a:buClr>
              <a:buSzPct val="100000"/>
              <a:buFont typeface="Helvetica" panose="020B0604020202020204" pitchFamily="34" charset="0"/>
              <a:buChar char="•"/>
            </a:pPr>
            <a:r>
              <a:rPr lang="en-US" sz="1700" b="1">
                <a:latin typeface="Lucida Grande" charset="0"/>
                <a:ea typeface="ＭＳ Ｐゴシック" panose="020B0600070205080204" pitchFamily="34" charset="-128"/>
                <a:sym typeface="Lucida Grande" charset="0"/>
              </a:rPr>
              <a:t> </a:t>
            </a:r>
            <a:r>
              <a:rPr lang="en-US" sz="1700" b="1">
                <a:solidFill>
                  <a:srgbClr val="FF130D"/>
                </a:solidFill>
                <a:latin typeface="Lucida Grande" charset="0"/>
                <a:ea typeface="ＭＳ Ｐゴシック" panose="020B0600070205080204" pitchFamily="34" charset="-128"/>
                <a:sym typeface="Lucida Grande" charset="0"/>
              </a:rPr>
              <a:t>B  </a:t>
            </a:r>
            <a:r>
              <a:rPr lang="en-US" sz="1700" b="1">
                <a:solidFill>
                  <a:schemeClr val="bg1"/>
                </a:solidFill>
                <a:latin typeface="Lucida Grande" charset="0"/>
                <a:ea typeface="ＭＳ Ｐゴシック" panose="020B0600070205080204" pitchFamily="34" charset="-128"/>
                <a:sym typeface="Lucida Grande" charset="0"/>
              </a:rPr>
              <a:t>(Bites) Evitar a picada do mosquito</a:t>
            </a:r>
          </a:p>
          <a:p>
            <a:pPr algn="ctr">
              <a:lnSpc>
                <a:spcPct val="210000"/>
              </a:lnSpc>
              <a:spcBef>
                <a:spcPts val="1025"/>
              </a:spcBef>
              <a:buClr>
                <a:srgbClr val="000000"/>
              </a:buClr>
              <a:buSzPct val="100000"/>
              <a:buFont typeface="Helvetica" panose="020B0604020202020204" pitchFamily="34" charset="0"/>
              <a:buChar char="•"/>
            </a:pPr>
            <a:endParaRPr lang="en-US" sz="1700" b="1">
              <a:latin typeface="Lucida Grande" charset="0"/>
              <a:ea typeface="ＭＳ Ｐゴシック" panose="020B0600070205080204" pitchFamily="34" charset="-128"/>
              <a:sym typeface="Lucida Grande" charset="0"/>
            </a:endParaRPr>
          </a:p>
          <a:p>
            <a:pPr algn="ctr">
              <a:lnSpc>
                <a:spcPct val="210000"/>
              </a:lnSpc>
              <a:spcBef>
                <a:spcPts val="1025"/>
              </a:spcBef>
              <a:buClr>
                <a:srgbClr val="000000"/>
              </a:buClr>
              <a:buSzPct val="100000"/>
              <a:buFont typeface="Helvetica" panose="020B0604020202020204" pitchFamily="34" charset="0"/>
              <a:buChar char="•"/>
            </a:pPr>
            <a:r>
              <a:rPr lang="en-US" sz="1700" b="1">
                <a:latin typeface="Lucida Grande" charset="0"/>
                <a:ea typeface="ＭＳ Ｐゴシック" panose="020B0600070205080204" pitchFamily="34" charset="-128"/>
                <a:sym typeface="Lucida Grande" charset="0"/>
              </a:rPr>
              <a:t> </a:t>
            </a:r>
            <a:r>
              <a:rPr lang="en-US" sz="1700" b="1">
                <a:solidFill>
                  <a:srgbClr val="FF130D"/>
                </a:solidFill>
                <a:latin typeface="Lucida Grande" charset="0"/>
                <a:ea typeface="ＭＳ Ｐゴシック" panose="020B0600070205080204" pitchFamily="34" charset="-128"/>
                <a:sym typeface="Lucida Grande" charset="0"/>
              </a:rPr>
              <a:t>C  </a:t>
            </a:r>
            <a:r>
              <a:rPr lang="en-US" sz="1700" b="1">
                <a:latin typeface="Lucida Grande" charset="0"/>
                <a:ea typeface="ＭＳ Ｐゴシック" panose="020B0600070205080204" pitchFamily="34" charset="-128"/>
                <a:sym typeface="Lucida Grande" charset="0"/>
              </a:rPr>
              <a:t>(Compliance)</a:t>
            </a:r>
            <a:r>
              <a:rPr lang="en-US" sz="1700" b="1">
                <a:solidFill>
                  <a:srgbClr val="FF130D"/>
                </a:solidFill>
                <a:latin typeface="Lucida Grande" charset="0"/>
                <a:ea typeface="ＭＳ Ｐゴシック" panose="020B0600070205080204" pitchFamily="34" charset="-128"/>
                <a:sym typeface="Lucida Grande" charset="0"/>
              </a:rPr>
              <a:t> </a:t>
            </a:r>
            <a:r>
              <a:rPr lang="en-US" sz="1700" b="1">
                <a:latin typeface="Lucida Grande" charset="0"/>
                <a:ea typeface="ＭＳ Ｐゴシック" panose="020B0600070205080204" pitchFamily="34" charset="-128"/>
                <a:sym typeface="Lucida Grande" charset="0"/>
              </a:rPr>
              <a:t>Quimioprofilaxia  e tratamento auto-administrado</a:t>
            </a:r>
          </a:p>
          <a:p>
            <a:pPr algn="ctr">
              <a:lnSpc>
                <a:spcPct val="210000"/>
              </a:lnSpc>
              <a:spcBef>
                <a:spcPts val="1025"/>
              </a:spcBef>
              <a:buClr>
                <a:srgbClr val="000000"/>
              </a:buClr>
              <a:buSzPct val="100000"/>
              <a:buFont typeface="Helvetica" panose="020B0604020202020204" pitchFamily="34" charset="0"/>
              <a:buChar char="•"/>
            </a:pPr>
            <a:endParaRPr lang="en-US" sz="1700" b="1">
              <a:latin typeface="Lucida Grande" charset="0"/>
              <a:ea typeface="ＭＳ Ｐゴシック" panose="020B0600070205080204" pitchFamily="34" charset="-128"/>
              <a:sym typeface="Lucida Grande" charset="0"/>
            </a:endParaRPr>
          </a:p>
          <a:p>
            <a:pPr algn="ctr">
              <a:lnSpc>
                <a:spcPct val="210000"/>
              </a:lnSpc>
              <a:spcBef>
                <a:spcPts val="1025"/>
              </a:spcBef>
              <a:buClr>
                <a:srgbClr val="000000"/>
              </a:buClr>
              <a:buSzPct val="100000"/>
              <a:buFont typeface="Helvetica" panose="020B0604020202020204" pitchFamily="34" charset="0"/>
              <a:buChar char="•"/>
            </a:pPr>
            <a:r>
              <a:rPr lang="en-US" sz="1700" b="1">
                <a:latin typeface="Lucida Grande" charset="0"/>
                <a:ea typeface="ＭＳ Ｐゴシック" panose="020B0600070205080204" pitchFamily="34" charset="-128"/>
                <a:sym typeface="Lucida Grande" charset="0"/>
              </a:rPr>
              <a:t> </a:t>
            </a:r>
            <a:r>
              <a:rPr lang="en-US" sz="1700" b="1">
                <a:solidFill>
                  <a:srgbClr val="FF130D"/>
                </a:solidFill>
                <a:latin typeface="Lucida Grande" charset="0"/>
                <a:ea typeface="ＭＳ Ｐゴシック" panose="020B0600070205080204" pitchFamily="34" charset="-128"/>
                <a:sym typeface="Lucida Grande" charset="0"/>
              </a:rPr>
              <a:t>D</a:t>
            </a:r>
            <a:r>
              <a:rPr lang="en-US" sz="1700" b="1">
                <a:latin typeface="Lucida Grande" charset="0"/>
                <a:ea typeface="ＭＳ Ｐゴシック" panose="020B0600070205080204" pitchFamily="34" charset="-128"/>
                <a:sym typeface="Lucida Grande" charset="0"/>
              </a:rPr>
              <a:t> (Diagnosis) Diagnóstico e tratamento precoce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2124075" y="404813"/>
            <a:ext cx="45624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0675" defTabSz="642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2938" defTabSz="642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63613" defTabSz="642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5875" defTabSz="642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430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002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574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1146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338"/>
              </a:spcBef>
            </a:pPr>
            <a:r>
              <a:rPr lang="en-US" sz="3000">
                <a:latin typeface="Lucida Grande" charset="0"/>
                <a:ea typeface="ＭＳ Ｐゴシック" panose="020B0600070205080204" pitchFamily="34" charset="-128"/>
                <a:sym typeface="Lucida Grande" charset="0"/>
              </a:rPr>
              <a:t>Prevenção de Malária</a:t>
            </a:r>
          </a:p>
        </p:txBody>
      </p:sp>
      <p:sp>
        <p:nvSpPr>
          <p:cNvPr id="43013" name="Rectangle 5"/>
          <p:cNvSpPr>
            <a:spLocks/>
          </p:cNvSpPr>
          <p:nvPr/>
        </p:nvSpPr>
        <p:spPr bwMode="auto">
          <a:xfrm>
            <a:off x="6472238" y="6461125"/>
            <a:ext cx="96361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0675" defTabSz="642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2938" defTabSz="642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63613" defTabSz="642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5875" defTabSz="642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430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002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574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1146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800">
                <a:latin typeface="Gill Sans" charset="0"/>
                <a:ea typeface="ＭＳ Ｐゴシック" panose="020B0600070205080204" pitchFamily="34" charset="-128"/>
                <a:sym typeface="Gill Sans" charset="0"/>
              </a:rPr>
              <a:t>OMS 2007</a:t>
            </a: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885825" y="942975"/>
            <a:ext cx="5543550" cy="1588"/>
          </a:xfrm>
          <a:prstGeom prst="line">
            <a:avLst/>
          </a:prstGeom>
          <a:noFill/>
          <a:ln w="28575">
            <a:solidFill>
              <a:srgbClr val="000000">
                <a:alpha val="0"/>
              </a:srgbClr>
            </a:solidFill>
            <a:round/>
            <a:headEnd/>
            <a:tailEnd/>
          </a:ln>
          <a:effectLst>
            <a:outerShdw blurRad="25400" dist="12700" dir="2700000" algn="ctr" rotWithShape="0">
              <a:schemeClr val="bg2">
                <a:alpha val="31033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8235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viagem avião classe econôm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3"/>
          <a:stretch>
            <a:fillRect/>
          </a:stretch>
        </p:blipFill>
        <p:spPr bwMode="auto">
          <a:xfrm>
            <a:off x="2195513" y="981075"/>
            <a:ext cx="4840287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AutoShap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00025"/>
            <a:ext cx="8229600" cy="519113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defTabSz="912813"/>
            <a:r>
              <a:rPr lang="pt-BR" sz="2000"/>
              <a:t>Síndrome da classe econômica</a:t>
            </a:r>
          </a:p>
        </p:txBody>
      </p:sp>
    </p:spTree>
    <p:extLst>
      <p:ext uri="{BB962C8B-B14F-4D97-AF65-F5344CB8AC3E}">
        <p14:creationId xmlns:p14="http://schemas.microsoft.com/office/powerpoint/2010/main" val="220279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801100" cy="587375"/>
          </a:xfrm>
        </p:spPr>
        <p:txBody>
          <a:bodyPr anchor="ctr"/>
          <a:lstStyle/>
          <a:p>
            <a:r>
              <a:rPr lang="pt-BR" sz="1600" dirty="0"/>
              <a:t>FEBRE DE CHIKUNGUNYA EM VIAJANTES BRASILEIROS QUE RETORNARAM DA ÁSIA</a:t>
            </a:r>
          </a:p>
        </p:txBody>
      </p:sp>
      <p:sp>
        <p:nvSpPr>
          <p:cNvPr id="126979" name="Rectangle 5"/>
          <p:cNvSpPr>
            <a:spLocks noChangeArrowheads="1"/>
          </p:cNvSpPr>
          <p:nvPr/>
        </p:nvSpPr>
        <p:spPr bwMode="auto">
          <a:xfrm>
            <a:off x="0" y="765175"/>
            <a:ext cx="4464050" cy="5645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pt-BR" sz="2000" b="1"/>
              <a:t>Caso 1</a:t>
            </a:r>
            <a:r>
              <a:rPr lang="pt-BR" sz="2000"/>
              <a:t> </a:t>
            </a:r>
          </a:p>
          <a:p>
            <a:pPr eaLnBrk="0" hangingPunct="0"/>
            <a:endParaRPr lang="pt-BR" sz="2000"/>
          </a:p>
          <a:p>
            <a:pPr algn="just" eaLnBrk="0" hangingPunct="0"/>
            <a:r>
              <a:rPr lang="pt-BR"/>
              <a:t>Brasileiro, 55 anos</a:t>
            </a:r>
          </a:p>
          <a:p>
            <a:pPr algn="just" eaLnBrk="0" hangingPunct="0"/>
            <a:r>
              <a:rPr lang="pt-BR"/>
              <a:t>Viagem de 15 dias para Indonésia </a:t>
            </a:r>
          </a:p>
          <a:p>
            <a:pPr algn="just" eaLnBrk="0" hangingPunct="0"/>
            <a:r>
              <a:rPr lang="pt-BR"/>
              <a:t>Sete dias após a chegar na Indonésia</a:t>
            </a:r>
          </a:p>
          <a:p>
            <a:pPr algn="just" eaLnBrk="0" hangingPunct="0">
              <a:buFontTx/>
              <a:buChar char="•"/>
            </a:pPr>
            <a:r>
              <a:rPr lang="pt-BR"/>
              <a:t> febre de 39ºC e mal estar</a:t>
            </a:r>
          </a:p>
          <a:p>
            <a:pPr algn="just" eaLnBrk="0" hangingPunct="0">
              <a:buFontTx/>
              <a:buChar char="•"/>
            </a:pPr>
            <a:r>
              <a:rPr lang="pt-BR"/>
              <a:t> exantema </a:t>
            </a:r>
          </a:p>
          <a:p>
            <a:pPr algn="just" eaLnBrk="0" hangingPunct="0">
              <a:buFontTx/>
              <a:buChar char="•"/>
            </a:pPr>
            <a:r>
              <a:rPr lang="pt-BR"/>
              <a:t> descamação da pele</a:t>
            </a:r>
          </a:p>
          <a:p>
            <a:pPr algn="just" eaLnBrk="0" hangingPunct="0">
              <a:buFontTx/>
              <a:buChar char="•"/>
            </a:pPr>
            <a:r>
              <a:rPr lang="pt-BR"/>
              <a:t> artralgia e </a:t>
            </a:r>
          </a:p>
          <a:p>
            <a:pPr algn="just" eaLnBrk="0" hangingPunct="0">
              <a:buFontTx/>
              <a:buChar char="•"/>
            </a:pPr>
            <a:r>
              <a:rPr lang="pt-BR"/>
              <a:t> incapacidade de deambular</a:t>
            </a:r>
          </a:p>
          <a:p>
            <a:pPr algn="just" eaLnBrk="0" hangingPunct="0">
              <a:buFontTx/>
              <a:buChar char="•"/>
            </a:pPr>
            <a:r>
              <a:rPr lang="pt-BR"/>
              <a:t> acometimento de punhos, metacarpos e dificuldade para escrever </a:t>
            </a:r>
          </a:p>
          <a:p>
            <a:pPr algn="just" eaLnBrk="0" hangingPunct="0"/>
            <a:endParaRPr lang="pt-BR"/>
          </a:p>
          <a:p>
            <a:pPr algn="just" eaLnBrk="0" hangingPunct="0"/>
            <a:r>
              <a:rPr lang="pt-BR"/>
              <a:t>Fez uso de AINH duas semanas e CE parenteral por três ocasiões </a:t>
            </a:r>
          </a:p>
          <a:p>
            <a:pPr algn="just" eaLnBrk="0" hangingPunct="0"/>
            <a:r>
              <a:rPr lang="pt-BR"/>
              <a:t>Melhora importante da artralgia e edema articular. Orientado procurar infectologista e reumatologista</a:t>
            </a:r>
          </a:p>
          <a:p>
            <a:pPr algn="just" eaLnBrk="0" hangingPunct="0"/>
            <a:endParaRPr lang="pt-BR"/>
          </a:p>
          <a:p>
            <a:pPr algn="just" eaLnBrk="0" hangingPunct="0"/>
            <a:endParaRPr lang="pt-BR">
              <a:latin typeface="Times New Roman" panose="02020603050405020304" pitchFamily="18" charset="0"/>
            </a:endParaRPr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4859338" y="908050"/>
            <a:ext cx="3960812" cy="5584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pt-BR" b="1">
                <a:solidFill>
                  <a:srgbClr val="FF0000"/>
                </a:solidFill>
                <a:cs typeface="+mn-cs"/>
              </a:rPr>
              <a:t>Retorno após 53 dias HCFMUSP</a:t>
            </a:r>
            <a:r>
              <a:rPr lang="pt-BR">
                <a:cs typeface="+mn-cs"/>
              </a:rPr>
              <a:t> Persistia artralgia em tornozelos, punhos e metacarpos </a:t>
            </a:r>
          </a:p>
          <a:p>
            <a:pPr algn="just" eaLnBrk="0" hangingPunct="0">
              <a:defRPr/>
            </a:pPr>
            <a:r>
              <a:rPr lang="pt-BR">
                <a:cs typeface="+mn-cs"/>
              </a:rPr>
              <a:t>Referiu quadro semelhante em outros quatro viajantes do grupo</a:t>
            </a:r>
          </a:p>
          <a:p>
            <a:pPr algn="just" eaLnBrk="0" hangingPunct="0">
              <a:defRPr/>
            </a:pPr>
            <a:endParaRPr lang="pt-BR">
              <a:cs typeface="+mn-cs"/>
            </a:endParaRPr>
          </a:p>
          <a:p>
            <a:pPr algn="just" eaLnBrk="0" hangingPunct="0">
              <a:defRPr/>
            </a:pPr>
            <a:r>
              <a:rPr lang="pt-BR" b="1">
                <a:solidFill>
                  <a:srgbClr val="FF0000"/>
                </a:solidFill>
                <a:cs typeface="+mn-cs"/>
              </a:rPr>
              <a:t>Exame físico: Osteoarticular</a:t>
            </a:r>
            <a:r>
              <a:rPr lang="pt-BR">
                <a:cs typeface="+mn-cs"/>
              </a:rPr>
              <a:t>: </a:t>
            </a:r>
          </a:p>
          <a:p>
            <a:pPr algn="just" eaLnBrk="0" hangingPunct="0">
              <a:defRPr/>
            </a:pPr>
            <a:r>
              <a:rPr lang="pt-BR" b="1">
                <a:solidFill>
                  <a:srgbClr val="FF0000"/>
                </a:solidFill>
                <a:cs typeface="+mn-cs"/>
              </a:rPr>
              <a:t>dificuldade para escrever</a:t>
            </a:r>
            <a:r>
              <a:rPr lang="pt-BR">
                <a:cs typeface="+mn-cs"/>
              </a:rPr>
              <a:t>. </a:t>
            </a:r>
          </a:p>
          <a:p>
            <a:pPr algn="just" eaLnBrk="0" hangingPunct="0">
              <a:defRPr/>
            </a:pPr>
            <a:r>
              <a:rPr lang="pt-BR" b="1">
                <a:cs typeface="+mn-cs"/>
              </a:rPr>
              <a:t>Exames laboratoriais</a:t>
            </a:r>
          </a:p>
          <a:p>
            <a:pPr algn="just" eaLnBrk="0" hangingPunct="0">
              <a:defRPr/>
            </a:pPr>
            <a:r>
              <a:rPr lang="pt-BR">
                <a:cs typeface="+mn-cs"/>
              </a:rPr>
              <a:t>AST=117U/L; ALT=179U/L, Proteína C Reativa=27,8mg/L; </a:t>
            </a:r>
          </a:p>
          <a:p>
            <a:pPr algn="just" eaLnBrk="0" hangingPunct="0">
              <a:defRPr/>
            </a:pPr>
            <a:r>
              <a:rPr lang="pt-BR">
                <a:cs typeface="+mn-cs"/>
              </a:rPr>
              <a:t>Pesquisa de </a:t>
            </a:r>
            <a:r>
              <a:rPr lang="pt-BR" i="1">
                <a:cs typeface="+mn-cs"/>
              </a:rPr>
              <a:t>Plasmodium sp</a:t>
            </a:r>
            <a:r>
              <a:rPr lang="pt-BR">
                <a:cs typeface="+mn-cs"/>
              </a:rPr>
              <a:t>, </a:t>
            </a:r>
          </a:p>
          <a:p>
            <a:pPr algn="just" eaLnBrk="0" hangingPunct="0">
              <a:defRPr/>
            </a:pPr>
            <a:r>
              <a:rPr lang="pt-BR" b="1">
                <a:cs typeface="+mn-cs"/>
              </a:rPr>
              <a:t>Sorologias</a:t>
            </a:r>
            <a:r>
              <a:rPr lang="pt-BR">
                <a:cs typeface="+mn-cs"/>
              </a:rPr>
              <a:t> para Dengue, Citomegalovírus, Toxoplasma, Hepatite C e HLA-B27 </a:t>
            </a:r>
            <a:r>
              <a:rPr lang="pt-BR" b="1">
                <a:cs typeface="+mn-cs"/>
              </a:rPr>
              <a:t>negativas</a:t>
            </a:r>
            <a:r>
              <a:rPr lang="pt-BR">
                <a:cs typeface="+mn-cs"/>
              </a:rPr>
              <a:t>, </a:t>
            </a:r>
          </a:p>
          <a:p>
            <a:pPr algn="just" eaLnBrk="0" hangingPunct="0">
              <a:defRPr/>
            </a:pPr>
            <a:endParaRPr lang="pt-BR">
              <a:cs typeface="+mn-cs"/>
            </a:endParaRPr>
          </a:p>
          <a:p>
            <a:pPr algn="just" eaLnBrk="0" hangingPunct="0">
              <a:defRPr/>
            </a:pPr>
            <a:r>
              <a:rPr lang="pt-BR" b="1">
                <a:solidFill>
                  <a:srgbClr val="FF0000"/>
                </a:solidFill>
                <a:cs typeface="+mn-cs"/>
              </a:rPr>
              <a:t>Anticorpos IgM para o vírus Chikungunya (ELISA) POSITIVO</a:t>
            </a:r>
          </a:p>
          <a:p>
            <a:pPr algn="just" eaLnBrk="0" hangingPunct="0">
              <a:defRPr/>
            </a:pPr>
            <a:endParaRPr lang="pt-BR" b="1">
              <a:solidFill>
                <a:srgbClr val="FF0000"/>
              </a:solidFill>
              <a:cs typeface="+mn-cs"/>
            </a:endParaRPr>
          </a:p>
          <a:p>
            <a:pPr algn="just" eaLnBrk="0" hangingPunct="0">
              <a:defRPr/>
            </a:pPr>
            <a:endParaRPr lang="pt-BR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4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26" name="Group 14"/>
          <p:cNvGrpSpPr>
            <a:grpSpLocks/>
          </p:cNvGrpSpPr>
          <p:nvPr/>
        </p:nvGrpSpPr>
        <p:grpSpPr bwMode="auto">
          <a:xfrm>
            <a:off x="539750" y="333375"/>
            <a:ext cx="7764463" cy="6021388"/>
            <a:chOff x="340" y="210"/>
            <a:chExt cx="4891" cy="3793"/>
          </a:xfrm>
        </p:grpSpPr>
        <p:pic>
          <p:nvPicPr>
            <p:cNvPr id="129027" name="Picture 4" descr="International Travel Health publication (2007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10"/>
              <a:ext cx="1410" cy="19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02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" y="210"/>
              <a:ext cx="1398" cy="19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029" name="Picture 6" descr="The Journal of Travel Medici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160"/>
              <a:ext cx="1362" cy="18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030" name="Picture 7" descr="Cover Artwork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10"/>
              <a:ext cx="1376" cy="18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031" name="Picture 11" descr="97807020348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2341"/>
              <a:ext cx="1257" cy="16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9032" name="Picture 13" descr="View current issu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644900"/>
            <a:ext cx="196215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08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336925" y="6159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2000">
              <a:latin typeface="Tahoma" pitchFamily="34" charset="0"/>
            </a:endParaRP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539750" y="4508500"/>
            <a:ext cx="83486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>
                <a:latin typeface="Arial" charset="0"/>
                <a:sym typeface="Wingdings" pitchFamily="2" charset="2"/>
              </a:rPr>
              <a:t>* 92 (3,5%) </a:t>
            </a:r>
            <a:r>
              <a:rPr lang="pt-BR" altLang="pt-BR" sz="2000">
                <a:solidFill>
                  <a:schemeClr val="tx2"/>
                </a:solidFill>
                <a:latin typeface="Arial" charset="0"/>
                <a:sym typeface="Wingdings" pitchFamily="2" charset="2"/>
              </a:rPr>
              <a:t>viajantes procuraram o serviço mais de uma vez </a:t>
            </a:r>
            <a:r>
              <a:rPr lang="pt-BR" altLang="pt-BR" sz="2000">
                <a:solidFill>
                  <a:srgbClr val="CC3300"/>
                </a:solidFill>
                <a:latin typeface="Arial" charset="0"/>
                <a:sym typeface="Wingdings" pitchFamily="2" charset="2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>
              <a:latin typeface="Arial" charset="0"/>
              <a:sym typeface="Wingdings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>
              <a:solidFill>
                <a:srgbClr val="CC3300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9750" y="1125538"/>
            <a:ext cx="83486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sz="2000" dirty="0">
                <a:solidFill>
                  <a:schemeClr val="bg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Descrição da população estudada n</a:t>
            </a:r>
            <a:r>
              <a:rPr lang="pt-BR" altLang="pt-BR" sz="2000" kern="0" dirty="0">
                <a:solidFill>
                  <a:schemeClr val="bg1">
                    <a:lumMod val="40000"/>
                    <a:lumOff val="60000"/>
                  </a:schemeClr>
                </a:solidFill>
                <a:latin typeface="Arial" charset="0"/>
              </a:rPr>
              <a:t>o Núcleo de Medicina do Viajante do IIER, de janeiro/2006 a dezembro/2010</a:t>
            </a:r>
            <a:endParaRPr lang="pt-BR" sz="2000" dirty="0">
              <a:solidFill>
                <a:schemeClr val="bg1">
                  <a:lumMod val="40000"/>
                  <a:lumOff val="60000"/>
                </a:schemeClr>
              </a:solidFill>
              <a:cs typeface="+mn-cs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76238" y="2276475"/>
          <a:ext cx="8675687" cy="142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1896"/>
                <a:gridCol w="3188109"/>
                <a:gridCol w="2595682"/>
              </a:tblGrid>
              <a:tr h="720729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Período do estudo</a:t>
                      </a:r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61" marB="4576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viajantes</a:t>
                      </a:r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61" marB="4576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atendimentos* </a:t>
                      </a:r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61" marB="4576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67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Janeiro de 2006 a Dezembro de 2010</a:t>
                      </a:r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61" marB="4576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2744</a:t>
                      </a:r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61" marB="4576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2836</a:t>
                      </a:r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61" marB="4576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7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0988"/>
            <a:ext cx="2809875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96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331913" y="1196975"/>
          <a:ext cx="6264275" cy="5688009"/>
        </p:xfrm>
        <a:graphic>
          <a:graphicData uri="http://schemas.openxmlformats.org/drawingml/2006/table">
            <a:tbl>
              <a:tblPr/>
              <a:tblGrid>
                <a:gridCol w="3393064"/>
                <a:gridCol w="1514797"/>
                <a:gridCol w="1356414"/>
              </a:tblGrid>
              <a:tr h="276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alt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Viajantes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alt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%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Sexo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2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Masculino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1343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48,9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2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Feminino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1401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51,1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7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Idade (anos)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2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0 a 9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66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2,4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2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 a 17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3,3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2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 a 24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522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19,0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502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 a 34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966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35,2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340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 a 44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486</a:t>
                      </a:r>
                      <a:endParaRPr kumimoji="0" lang="pt-BR" alt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17,7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2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45 a 59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457</a:t>
                      </a:r>
                      <a:endParaRPr kumimoji="0" lang="pt-BR" alt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16,7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2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≥ 60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157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5,7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2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média (</a:t>
                      </a:r>
                      <a:r>
                        <a:rPr kumimoji="0" lang="pt-BR" altLang="pt-B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dp</a:t>
                      </a: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34,7 (14,0)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02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mediana (</a:t>
                      </a:r>
                      <a:r>
                        <a:rPr kumimoji="0" lang="pt-BR" altLang="pt-B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mín</a:t>
                      </a: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pt-BR" altLang="pt-B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máx</a:t>
                      </a: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31,3 (0,1 - 91,5)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157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Escolaridade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Superior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1872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68,2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502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Médio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472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17,2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2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Fundamental 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133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4,8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2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Sem informação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267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9,7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1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2744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2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02" marR="4050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55" name="Retângulo 2"/>
          <p:cNvSpPr>
            <a:spLocks noChangeArrowheads="1"/>
          </p:cNvSpPr>
          <p:nvPr/>
        </p:nvSpPr>
        <p:spPr bwMode="auto">
          <a:xfrm>
            <a:off x="755650" y="59055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 indent="-6302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pt-BR" sz="1200">
                <a:latin typeface="Arial" charset="0"/>
              </a:rPr>
              <a:t>Características sóciodemográficas dos viajantes atendidos em orientação pré-viagem no Núcleo de Medicina do Viajante do Instituto de Infectologia Emílio Ribas, de janeiro de 2006 a dezembro de 2010</a:t>
            </a:r>
          </a:p>
        </p:txBody>
      </p:sp>
      <p:pic>
        <p:nvPicPr>
          <p:cNvPr id="42056" name="Picture 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-26988"/>
            <a:ext cx="280987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95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Solicitações</a:t>
            </a:r>
            <a:r>
              <a:rPr lang="en-US" dirty="0"/>
              <a:t> de </a:t>
            </a:r>
            <a:r>
              <a:rPr lang="en-US" dirty="0" err="1" smtClean="0"/>
              <a:t>refúgio</a:t>
            </a:r>
            <a:r>
              <a:rPr lang="en-US" dirty="0" smtClean="0"/>
              <a:t> no </a:t>
            </a:r>
            <a:r>
              <a:rPr lang="en-US" dirty="0" err="1" smtClean="0"/>
              <a:t>Brasil</a:t>
            </a:r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15" y="1600200"/>
            <a:ext cx="1869743" cy="28396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59" y="1600200"/>
            <a:ext cx="6409871" cy="424691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47118"/>
            <a:ext cx="6229934" cy="104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0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m 2" descr="Imagem_continental_retificado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76313"/>
            <a:ext cx="8196262" cy="583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tângulo 2"/>
          <p:cNvSpPr>
            <a:spLocks noChangeArrowheads="1"/>
          </p:cNvSpPr>
          <p:nvPr/>
        </p:nvSpPr>
        <p:spPr bwMode="auto">
          <a:xfrm>
            <a:off x="755650" y="314325"/>
            <a:ext cx="77771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Arial" charset="0"/>
                <a:cs typeface="Times New Roman" pitchFamily="18" charset="0"/>
              </a:rPr>
              <a:t>Número total de destinos referidos pelos viajantes nos atendimentos de orientação pré-viagem, no Núcleo de Medicina do Viajante do Instituto de Infectologia Emílio Ribas, de janeiro de 2006 a dezembro de 2010</a:t>
            </a:r>
            <a:endParaRPr lang="pt-BR" altLang="pt-BR" sz="1400">
              <a:latin typeface="Tahoma" pitchFamily="34" charset="0"/>
            </a:endParaRPr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-100013"/>
            <a:ext cx="280987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70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Imagem 7" descr="D:\HD Antigo D1\DOUTORADO\jpg\Projeto_Tania_2_fluxos_retifica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57313"/>
            <a:ext cx="777240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tângulo 1"/>
          <p:cNvSpPr>
            <a:spLocks noChangeArrowheads="1"/>
          </p:cNvSpPr>
          <p:nvPr/>
        </p:nvSpPr>
        <p:spPr bwMode="auto">
          <a:xfrm>
            <a:off x="827088" y="530225"/>
            <a:ext cx="75612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Arial" charset="0"/>
                <a:cs typeface="Times New Roman" pitchFamily="18" charset="0"/>
              </a:rPr>
              <a:t>Regiões brasileiras mais referidas como destino pelos viajantes nos atendimentos de orientação pré-viagem, no Núcleo de Medicina do Viajante do Instituto de Infectologia Emílio Ribas, de janeiro de 2006 a dezembro de 2010</a:t>
            </a:r>
            <a:endParaRPr lang="pt-BR" altLang="pt-BR" sz="1400">
              <a:latin typeface="Tahoma" pitchFamily="34" charset="0"/>
            </a:endParaRPr>
          </a:p>
        </p:txBody>
      </p:sp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44450"/>
            <a:ext cx="280987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60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/>
          <p:cNvSpPr>
            <a:spLocks noGrp="1"/>
          </p:cNvSpPr>
          <p:nvPr>
            <p:ph type="title"/>
          </p:nvPr>
        </p:nvSpPr>
        <p:spPr>
          <a:xfrm>
            <a:off x="0" y="260350"/>
            <a:ext cx="9432925" cy="792163"/>
          </a:xfrm>
        </p:spPr>
        <p:txBody>
          <a:bodyPr/>
          <a:lstStyle/>
          <a:p>
            <a:r>
              <a:rPr lang="pt-BR" altLang="pt-BR" sz="1400" smtClean="0">
                <a:latin typeface="Arial" charset="0"/>
                <a:cs typeface="Arial" charset="0"/>
              </a:rPr>
              <a:t>Características da viagem referidas nos atendimentos de orientação pré-viagem no Núcleo de Medicina do </a:t>
            </a:r>
            <a:br>
              <a:rPr lang="pt-BR" altLang="pt-BR" sz="1400" smtClean="0">
                <a:latin typeface="Arial" charset="0"/>
                <a:cs typeface="Arial" charset="0"/>
              </a:rPr>
            </a:br>
            <a:r>
              <a:rPr lang="pt-BR" altLang="pt-BR" sz="1400" smtClean="0">
                <a:latin typeface="Arial" charset="0"/>
                <a:cs typeface="Arial" charset="0"/>
              </a:rPr>
              <a:t>Viajante, do Instituto de Infectologia Emílio Ribas, de janeiro de 2006 a dezembro de 2010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468313" y="925513"/>
          <a:ext cx="8064500" cy="58165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04830"/>
                <a:gridCol w="762901"/>
                <a:gridCol w="2396769"/>
              </a:tblGrid>
              <a:tr h="54864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               Número de orientações pré-viagem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Finalidade</a:t>
                      </a:r>
                      <a:endParaRPr lang="pt-BR" sz="1200" b="1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pt-BR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3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Trabalho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999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35,2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13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Turismo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1013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35,7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13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Estudo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481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17,0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3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Múltiplos fins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3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Outros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3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 referido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3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Seguro saúde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3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1728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60,9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3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549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19,4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3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Ignorado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559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19,7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3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 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 a consulta e a viagem </a:t>
                      </a: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(semanas)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3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1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455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16,0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3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 a 3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901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31,8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13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 a 6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622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21,9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3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6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603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21,3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3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Ignorado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3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Permanência estimada (dias)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3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30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1217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42,9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13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a 150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415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14,6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3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 a 180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13,8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3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Maior que 180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624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22,0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3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 definido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3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2836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62" name="Elipse 2"/>
          <p:cNvSpPr>
            <a:spLocks noChangeArrowheads="1"/>
          </p:cNvSpPr>
          <p:nvPr/>
        </p:nvSpPr>
        <p:spPr bwMode="auto">
          <a:xfrm>
            <a:off x="7092950" y="1862138"/>
            <a:ext cx="574675" cy="4318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400">
              <a:latin typeface="Tahoma" pitchFamily="34" charset="0"/>
            </a:endParaRPr>
          </a:p>
        </p:txBody>
      </p:sp>
      <p:pic>
        <p:nvPicPr>
          <p:cNvPr id="46163" name="Picture 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-100013"/>
            <a:ext cx="280987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9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/>
          <p:cNvSpPr>
            <a:spLocks noGrp="1"/>
          </p:cNvSpPr>
          <p:nvPr>
            <p:ph type="title"/>
          </p:nvPr>
        </p:nvSpPr>
        <p:spPr>
          <a:xfrm>
            <a:off x="250825" y="917575"/>
            <a:ext cx="8569325" cy="1143000"/>
          </a:xfrm>
        </p:spPr>
        <p:txBody>
          <a:bodyPr/>
          <a:lstStyle/>
          <a:p>
            <a:pPr algn="just"/>
            <a:r>
              <a:rPr lang="pt-BR" altLang="pt-BR" sz="1600" smtClean="0">
                <a:latin typeface="Arial" charset="0"/>
                <a:cs typeface="Arial" charset="0"/>
              </a:rPr>
              <a:t>Percentual das vacinas recomendadas nos viajantes atendimentos de orientação pré-viagem no Núcleo de Medicina do Viajante, do Instituto de Infectologia Emílio Ribas, de janeiro de 2006 a dezembro de 2010 </a:t>
            </a:r>
          </a:p>
        </p:txBody>
      </p:sp>
      <p:pic>
        <p:nvPicPr>
          <p:cNvPr id="50179" name="Gráfico 3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5" t="-4387" r="-5627" b="-10374"/>
          <a:stretch>
            <a:fillRect/>
          </a:stretch>
        </p:blipFill>
        <p:spPr bwMode="auto">
          <a:xfrm>
            <a:off x="1311275" y="1793875"/>
            <a:ext cx="6573838" cy="465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tângulo 2"/>
          <p:cNvSpPr>
            <a:spLocks noChangeArrowheads="1"/>
          </p:cNvSpPr>
          <p:nvPr/>
        </p:nvSpPr>
        <p:spPr bwMode="auto">
          <a:xfrm>
            <a:off x="971550" y="6507163"/>
            <a:ext cx="74168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b="1">
                <a:latin typeface="Arial" charset="0"/>
                <a:cs typeface="Times New Roman" pitchFamily="18" charset="0"/>
              </a:rPr>
              <a:t>Legenda</a:t>
            </a:r>
            <a:r>
              <a:rPr lang="pt-BR" altLang="pt-BR" sz="1400">
                <a:latin typeface="Arial" charset="0"/>
                <a:cs typeface="Times New Roman" pitchFamily="18" charset="0"/>
              </a:rPr>
              <a:t>: dT: vacina contra difteria e tétano; SCR: sarampo, caxumba e rubéola </a:t>
            </a:r>
            <a:endParaRPr lang="pt-BR" altLang="pt-BR" sz="1400">
              <a:latin typeface="Tahoma" pitchFamily="34" charset="0"/>
            </a:endParaRPr>
          </a:p>
        </p:txBody>
      </p:sp>
      <p:sp>
        <p:nvSpPr>
          <p:cNvPr id="2" name="Forma livre 1"/>
          <p:cNvSpPr>
            <a:spLocks/>
          </p:cNvSpPr>
          <p:nvPr/>
        </p:nvSpPr>
        <p:spPr bwMode="auto">
          <a:xfrm>
            <a:off x="1619250" y="4814888"/>
            <a:ext cx="1319213" cy="990600"/>
          </a:xfrm>
          <a:custGeom>
            <a:avLst/>
            <a:gdLst>
              <a:gd name="T0" fmla="*/ 650 w 1319784"/>
              <a:gd name="T1" fmla="*/ 683606 h 989526"/>
              <a:gd name="T2" fmla="*/ 30201 w 1319784"/>
              <a:gd name="T3" fmla="*/ 901118 h 989526"/>
              <a:gd name="T4" fmla="*/ 59753 w 1319784"/>
              <a:gd name="T5" fmla="*/ 932189 h 989526"/>
              <a:gd name="T6" fmla="*/ 89304 w 1319784"/>
              <a:gd name="T7" fmla="*/ 978798 h 989526"/>
              <a:gd name="T8" fmla="*/ 133641 w 1319784"/>
              <a:gd name="T9" fmla="*/ 994335 h 989526"/>
              <a:gd name="T10" fmla="*/ 163195 w 1319784"/>
              <a:gd name="T11" fmla="*/ 1025410 h 989526"/>
              <a:gd name="T12" fmla="*/ 340527 w 1319784"/>
              <a:gd name="T13" fmla="*/ 994335 h 989526"/>
              <a:gd name="T14" fmla="*/ 429193 w 1319784"/>
              <a:gd name="T15" fmla="*/ 932189 h 989526"/>
              <a:gd name="T16" fmla="*/ 458746 w 1319784"/>
              <a:gd name="T17" fmla="*/ 885580 h 989526"/>
              <a:gd name="T18" fmla="*/ 473525 w 1319784"/>
              <a:gd name="T19" fmla="*/ 838973 h 989526"/>
              <a:gd name="T20" fmla="*/ 532634 w 1319784"/>
              <a:gd name="T21" fmla="*/ 761288 h 989526"/>
              <a:gd name="T22" fmla="*/ 621302 w 1319784"/>
              <a:gd name="T23" fmla="*/ 730217 h 989526"/>
              <a:gd name="T24" fmla="*/ 650855 w 1319784"/>
              <a:gd name="T25" fmla="*/ 699143 h 989526"/>
              <a:gd name="T26" fmla="*/ 739522 w 1319784"/>
              <a:gd name="T27" fmla="*/ 668070 h 989526"/>
              <a:gd name="T28" fmla="*/ 769076 w 1319784"/>
              <a:gd name="T29" fmla="*/ 621461 h 989526"/>
              <a:gd name="T30" fmla="*/ 902075 w 1319784"/>
              <a:gd name="T31" fmla="*/ 559315 h 989526"/>
              <a:gd name="T32" fmla="*/ 946408 w 1319784"/>
              <a:gd name="T33" fmla="*/ 543778 h 989526"/>
              <a:gd name="T34" fmla="*/ 990741 w 1319784"/>
              <a:gd name="T35" fmla="*/ 512703 h 989526"/>
              <a:gd name="T36" fmla="*/ 1138518 w 1319784"/>
              <a:gd name="T37" fmla="*/ 481631 h 989526"/>
              <a:gd name="T38" fmla="*/ 1241961 w 1319784"/>
              <a:gd name="T39" fmla="*/ 388413 h 989526"/>
              <a:gd name="T40" fmla="*/ 1301069 w 1319784"/>
              <a:gd name="T41" fmla="*/ 310730 h 989526"/>
              <a:gd name="T42" fmla="*/ 1286293 w 1319784"/>
              <a:gd name="T43" fmla="*/ 108757 h 989526"/>
              <a:gd name="T44" fmla="*/ 1212405 w 1319784"/>
              <a:gd name="T45" fmla="*/ 46608 h 989526"/>
              <a:gd name="T46" fmla="*/ 1108963 w 1319784"/>
              <a:gd name="T47" fmla="*/ 0 h 989526"/>
              <a:gd name="T48" fmla="*/ 769076 w 1319784"/>
              <a:gd name="T49" fmla="*/ 15537 h 989526"/>
              <a:gd name="T50" fmla="*/ 724743 w 1319784"/>
              <a:gd name="T51" fmla="*/ 31075 h 989526"/>
              <a:gd name="T52" fmla="*/ 665635 w 1319784"/>
              <a:gd name="T53" fmla="*/ 108757 h 989526"/>
              <a:gd name="T54" fmla="*/ 576968 w 1319784"/>
              <a:gd name="T55" fmla="*/ 139828 h 989526"/>
              <a:gd name="T56" fmla="*/ 532634 w 1319784"/>
              <a:gd name="T57" fmla="*/ 170902 h 989526"/>
              <a:gd name="T58" fmla="*/ 443969 w 1319784"/>
              <a:gd name="T59" fmla="*/ 264120 h 989526"/>
              <a:gd name="T60" fmla="*/ 310971 w 1319784"/>
              <a:gd name="T61" fmla="*/ 279657 h 989526"/>
              <a:gd name="T62" fmla="*/ 266637 w 1319784"/>
              <a:gd name="T63" fmla="*/ 295193 h 989526"/>
              <a:gd name="T64" fmla="*/ 192749 w 1319784"/>
              <a:gd name="T65" fmla="*/ 357339 h 989526"/>
              <a:gd name="T66" fmla="*/ 163195 w 1319784"/>
              <a:gd name="T67" fmla="*/ 403948 h 989526"/>
              <a:gd name="T68" fmla="*/ 104086 w 1319784"/>
              <a:gd name="T69" fmla="*/ 481631 h 989526"/>
              <a:gd name="T70" fmla="*/ 59753 w 1319784"/>
              <a:gd name="T71" fmla="*/ 621461 h 989526"/>
              <a:gd name="T72" fmla="*/ 44965 w 1319784"/>
              <a:gd name="T73" fmla="*/ 668070 h 989526"/>
              <a:gd name="T74" fmla="*/ 15409 w 1319784"/>
              <a:gd name="T75" fmla="*/ 714679 h 989526"/>
              <a:gd name="T76" fmla="*/ 650 w 1319784"/>
              <a:gd name="T77" fmla="*/ 683606 h 98952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19784"/>
              <a:gd name="T118" fmla="*/ 0 h 989526"/>
              <a:gd name="T119" fmla="*/ 1319784 w 1319784"/>
              <a:gd name="T120" fmla="*/ 989526 h 98952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19784" h="989526">
                <a:moveTo>
                  <a:pt x="650" y="659567"/>
                </a:moveTo>
                <a:cubicBezTo>
                  <a:pt x="3148" y="689547"/>
                  <a:pt x="2822" y="823082"/>
                  <a:pt x="30630" y="869429"/>
                </a:cubicBezTo>
                <a:cubicBezTo>
                  <a:pt x="37902" y="881548"/>
                  <a:pt x="51782" y="888374"/>
                  <a:pt x="60611" y="899410"/>
                </a:cubicBezTo>
                <a:cubicBezTo>
                  <a:pt x="71865" y="913478"/>
                  <a:pt x="76523" y="933126"/>
                  <a:pt x="90591" y="944380"/>
                </a:cubicBezTo>
                <a:cubicBezTo>
                  <a:pt x="102929" y="954251"/>
                  <a:pt x="120571" y="954373"/>
                  <a:pt x="135561" y="959370"/>
                </a:cubicBezTo>
                <a:cubicBezTo>
                  <a:pt x="145555" y="969364"/>
                  <a:pt x="151467" y="988071"/>
                  <a:pt x="165542" y="989351"/>
                </a:cubicBezTo>
                <a:cubicBezTo>
                  <a:pt x="182578" y="990900"/>
                  <a:pt x="304177" y="982285"/>
                  <a:pt x="345424" y="959370"/>
                </a:cubicBezTo>
                <a:cubicBezTo>
                  <a:pt x="376921" y="941871"/>
                  <a:pt x="435365" y="899410"/>
                  <a:pt x="435365" y="899410"/>
                </a:cubicBezTo>
                <a:cubicBezTo>
                  <a:pt x="445358" y="884420"/>
                  <a:pt x="457288" y="870553"/>
                  <a:pt x="465345" y="854439"/>
                </a:cubicBezTo>
                <a:cubicBezTo>
                  <a:pt x="472411" y="840306"/>
                  <a:pt x="473269" y="823602"/>
                  <a:pt x="480335" y="809469"/>
                </a:cubicBezTo>
                <a:cubicBezTo>
                  <a:pt x="487397" y="795345"/>
                  <a:pt x="521704" y="743814"/>
                  <a:pt x="540296" y="734518"/>
                </a:cubicBezTo>
                <a:cubicBezTo>
                  <a:pt x="568562" y="720385"/>
                  <a:pt x="630237" y="704538"/>
                  <a:pt x="630237" y="704538"/>
                </a:cubicBezTo>
                <a:cubicBezTo>
                  <a:pt x="640230" y="694544"/>
                  <a:pt x="647576" y="680877"/>
                  <a:pt x="660217" y="674557"/>
                </a:cubicBezTo>
                <a:cubicBezTo>
                  <a:pt x="688483" y="660424"/>
                  <a:pt x="750158" y="644577"/>
                  <a:pt x="750158" y="644577"/>
                </a:cubicBezTo>
                <a:cubicBezTo>
                  <a:pt x="760151" y="629587"/>
                  <a:pt x="767399" y="612346"/>
                  <a:pt x="780138" y="599607"/>
                </a:cubicBezTo>
                <a:cubicBezTo>
                  <a:pt x="815772" y="563973"/>
                  <a:pt x="870518" y="554490"/>
                  <a:pt x="915050" y="539646"/>
                </a:cubicBezTo>
                <a:lnTo>
                  <a:pt x="960020" y="524656"/>
                </a:lnTo>
                <a:cubicBezTo>
                  <a:pt x="975010" y="514662"/>
                  <a:pt x="987771" y="499973"/>
                  <a:pt x="1004991" y="494675"/>
                </a:cubicBezTo>
                <a:cubicBezTo>
                  <a:pt x="1053694" y="479689"/>
                  <a:pt x="1154893" y="464695"/>
                  <a:pt x="1154893" y="464695"/>
                </a:cubicBezTo>
                <a:cubicBezTo>
                  <a:pt x="1195580" y="437571"/>
                  <a:pt x="1230744" y="418374"/>
                  <a:pt x="1259824" y="374754"/>
                </a:cubicBezTo>
                <a:cubicBezTo>
                  <a:pt x="1297644" y="318025"/>
                  <a:pt x="1277065" y="342523"/>
                  <a:pt x="1319784" y="299803"/>
                </a:cubicBezTo>
                <a:cubicBezTo>
                  <a:pt x="1314787" y="234846"/>
                  <a:pt x="1316800" y="168964"/>
                  <a:pt x="1304794" y="104931"/>
                </a:cubicBezTo>
                <a:cubicBezTo>
                  <a:pt x="1294338" y="49166"/>
                  <a:pt x="1267093" y="63595"/>
                  <a:pt x="1229843" y="44970"/>
                </a:cubicBezTo>
                <a:cubicBezTo>
                  <a:pt x="1126326" y="-6789"/>
                  <a:pt x="1249700" y="31196"/>
                  <a:pt x="1124912" y="0"/>
                </a:cubicBezTo>
                <a:cubicBezTo>
                  <a:pt x="1009987" y="4997"/>
                  <a:pt x="894832" y="6167"/>
                  <a:pt x="780138" y="14990"/>
                </a:cubicBezTo>
                <a:cubicBezTo>
                  <a:pt x="764384" y="16202"/>
                  <a:pt x="747506" y="20109"/>
                  <a:pt x="735168" y="29980"/>
                </a:cubicBezTo>
                <a:cubicBezTo>
                  <a:pt x="699859" y="58227"/>
                  <a:pt x="715958" y="84556"/>
                  <a:pt x="675207" y="104931"/>
                </a:cubicBezTo>
                <a:cubicBezTo>
                  <a:pt x="646941" y="119064"/>
                  <a:pt x="585266" y="134911"/>
                  <a:pt x="585266" y="134911"/>
                </a:cubicBezTo>
                <a:cubicBezTo>
                  <a:pt x="570276" y="144905"/>
                  <a:pt x="553761" y="152923"/>
                  <a:pt x="540296" y="164892"/>
                </a:cubicBezTo>
                <a:cubicBezTo>
                  <a:pt x="508607" y="193060"/>
                  <a:pt x="492494" y="250151"/>
                  <a:pt x="450355" y="254833"/>
                </a:cubicBezTo>
                <a:lnTo>
                  <a:pt x="315443" y="269823"/>
                </a:lnTo>
                <a:cubicBezTo>
                  <a:pt x="300453" y="274820"/>
                  <a:pt x="284606" y="277747"/>
                  <a:pt x="270473" y="284813"/>
                </a:cubicBezTo>
                <a:cubicBezTo>
                  <a:pt x="244499" y="297800"/>
                  <a:pt x="214114" y="321534"/>
                  <a:pt x="195522" y="344774"/>
                </a:cubicBezTo>
                <a:cubicBezTo>
                  <a:pt x="184268" y="358842"/>
                  <a:pt x="176796" y="375676"/>
                  <a:pt x="165542" y="389744"/>
                </a:cubicBezTo>
                <a:cubicBezTo>
                  <a:pt x="80103" y="496542"/>
                  <a:pt x="197855" y="326285"/>
                  <a:pt x="105581" y="464695"/>
                </a:cubicBezTo>
                <a:lnTo>
                  <a:pt x="60611" y="599607"/>
                </a:lnTo>
                <a:cubicBezTo>
                  <a:pt x="55614" y="614597"/>
                  <a:pt x="54385" y="631430"/>
                  <a:pt x="45620" y="644577"/>
                </a:cubicBezTo>
                <a:cubicBezTo>
                  <a:pt x="35627" y="659567"/>
                  <a:pt x="31089" y="680279"/>
                  <a:pt x="15640" y="689548"/>
                </a:cubicBezTo>
                <a:cubicBezTo>
                  <a:pt x="2786" y="697260"/>
                  <a:pt x="-1848" y="629587"/>
                  <a:pt x="650" y="659567"/>
                </a:cubicBezTo>
                <a:close/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44450"/>
            <a:ext cx="280987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4925" y="620713"/>
            <a:ext cx="96139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bg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Descrição das medidas de prevenção, em relação às doenças infecciosas   </a:t>
            </a:r>
          </a:p>
        </p:txBody>
      </p:sp>
    </p:spTree>
    <p:extLst>
      <p:ext uri="{BB962C8B-B14F-4D97-AF65-F5344CB8AC3E}">
        <p14:creationId xmlns:p14="http://schemas.microsoft.com/office/powerpoint/2010/main" val="60819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539750" y="814388"/>
          <a:ext cx="7993063" cy="578326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069903"/>
                <a:gridCol w="787643"/>
                <a:gridCol w="435712"/>
                <a:gridCol w="351932"/>
                <a:gridCol w="700128"/>
                <a:gridCol w="525096"/>
                <a:gridCol w="700128"/>
                <a:gridCol w="767553"/>
                <a:gridCol w="781409"/>
                <a:gridCol w="873559"/>
              </a:tblGrid>
              <a:tr h="4006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Medidas de prevenção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ÁFRICA</a:t>
                      </a:r>
                      <a:b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(N=694)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ÁSIA</a:t>
                      </a:r>
                      <a:b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(N=417)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BRASIL</a:t>
                      </a:r>
                      <a:b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(N=422)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OUTROS</a:t>
                      </a:r>
                      <a:b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(N=1270)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</a:t>
                      </a:r>
                      <a:r>
                        <a:rPr lang="pt-BR" sz="10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pt-BR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32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ctr">
                    <a:lnL w="381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ctr">
                    <a:lnL w="12700" cmpd="sng">
                      <a:noFill/>
                    </a:lnL>
                    <a:lnR w="381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0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Tratamento </a:t>
                      </a:r>
                      <a:r>
                        <a:rPr lang="pt-BR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autoadministrado</a:t>
                      </a: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diarreia*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&lt;0,001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</a:t>
                      </a:r>
                      <a:endParaRPr lang="pt-BR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568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83,5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279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67,9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403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96,6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1180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93,4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</a:t>
                      </a:r>
                      <a:endParaRPr lang="pt-BR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16,5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32,1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0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Tratamento </a:t>
                      </a:r>
                      <a:r>
                        <a:rPr lang="pt-BR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autoadministrado</a:t>
                      </a: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malária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&lt;0,001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</a:t>
                      </a:r>
                      <a:endParaRPr lang="pt-BR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566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81,6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411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98,6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417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98,8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1265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99,6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</a:t>
                      </a:r>
                      <a:endParaRPr lang="pt-BR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Quimioprofilaxia</a:t>
                      </a: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malária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&lt;0,001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</a:t>
                      </a:r>
                      <a:endParaRPr lang="pt-BR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511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73,6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387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92,8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392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92,9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1222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96,2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</a:t>
                      </a:r>
                      <a:endParaRPr lang="pt-BR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26,4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1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Vacinas recomendadas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Meningocócica A e C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&lt;0,001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</a:t>
                      </a:r>
                      <a:endParaRPr lang="pt-BR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593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85,4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93,5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391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92,7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1091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85,9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</a:t>
                      </a:r>
                      <a:endParaRPr lang="pt-BR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14,6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14,1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Poliomielite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&lt;0,001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</a:t>
                      </a:r>
                      <a:endParaRPr lang="pt-BR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521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75,1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72,9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415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98,3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1173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92,4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</a:t>
                      </a:r>
                      <a:endParaRPr lang="pt-BR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24,9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27,1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&lt;0,001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</a:t>
                      </a:r>
                      <a:endParaRPr lang="pt-BR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19,2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22,8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38,4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19,0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</a:t>
                      </a:r>
                      <a:endParaRPr lang="pt-BR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561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80,8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322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77,2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61,6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1029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81,0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Febre amarela**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&lt;0,001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</a:t>
                      </a:r>
                      <a:endParaRPr lang="pt-BR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519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41,1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</a:t>
                      </a:r>
                      <a:endParaRPr lang="pt-BR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651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94,1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373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90,1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373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89,4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744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58,9</a:t>
                      </a:r>
                      <a:endParaRPr lang="pt-B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29" marR="3702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431" name="Retângulo 2"/>
          <p:cNvSpPr>
            <a:spLocks noChangeArrowheads="1"/>
          </p:cNvSpPr>
          <p:nvPr/>
        </p:nvSpPr>
        <p:spPr bwMode="auto">
          <a:xfrm>
            <a:off x="827088" y="303213"/>
            <a:ext cx="7921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  <a:cs typeface="Times New Roman" pitchFamily="18" charset="0"/>
              </a:rPr>
              <a:t>Medidas de prevenção, segundo o destino, recomendadas</a:t>
            </a:r>
            <a:r>
              <a:rPr lang="pt-BR" altLang="pt-BR" sz="120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altLang="pt-BR" sz="1200">
                <a:latin typeface="Arial" charset="0"/>
                <a:cs typeface="Times New Roman" pitchFamily="18" charset="0"/>
              </a:rPr>
              <a:t>aos viajantes atendidos no Núcleo de Medicina do Viajante, do Instituto de Infectologia Emilio Ribas, de janeiro de 2006 a dezembro de 2010 </a:t>
            </a:r>
            <a:endParaRPr lang="pt-BR" altLang="pt-BR" sz="1200">
              <a:latin typeface="Tahoma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39750" y="6656388"/>
          <a:ext cx="2247900" cy="180975"/>
        </p:xfrm>
        <a:graphic>
          <a:graphicData uri="http://schemas.openxmlformats.org/drawingml/2006/table">
            <a:tbl>
              <a:tblPr/>
              <a:tblGrid>
                <a:gridCol w="2247900"/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Dados ignorados: (*) 31; (**) 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1434" name="Picture 2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-100013"/>
            <a:ext cx="28051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91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79388" y="1676400"/>
          <a:ext cx="8856663" cy="3840480"/>
        </p:xfrm>
        <a:graphic>
          <a:graphicData uri="http://schemas.openxmlformats.org/drawingml/2006/table">
            <a:tbl>
              <a:tblPr/>
              <a:tblGrid>
                <a:gridCol w="2442731"/>
                <a:gridCol w="1273634"/>
                <a:gridCol w="912260"/>
                <a:gridCol w="912260"/>
                <a:gridCol w="948185"/>
                <a:gridCol w="509411"/>
                <a:gridCol w="1326311"/>
                <a:gridCol w="531871"/>
              </a:tblGrid>
              <a:tr h="274297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8659" marR="2865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Recomendação de </a:t>
                      </a:r>
                      <a:r>
                        <a:rPr kumimoji="0" lang="pt-BR" altLang="pt-B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quimioprofilaxia</a:t>
                      </a: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para malária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OR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IC 95%(OR)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Valor</a:t>
                      </a:r>
                      <a:r>
                        <a:rPr kumimoji="0" lang="pt-BR" altLang="pt-B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p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NÃO (N=2544)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SIM (N=292)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28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%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%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28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Finalidade da viagem*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0,030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Estudo ou trabalho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1343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53,3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137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47,2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Turismo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888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35,3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125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43,1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1,38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1,07 - 1,78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Múltiplos fins ou outros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288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11,4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9,7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0,95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0,62 - 1,46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Destino**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&lt;0,001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28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África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511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20,3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183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62,9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28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Ásia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387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15,4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10,3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0,22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0,14 - 0,33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28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Brasil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392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15,6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10,3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0,21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0,14 - 0,32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28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Outros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1222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48,6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48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16,5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0,11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0,08 - 0,15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28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Permanência estimada (dias)</a:t>
                      </a:r>
                      <a:r>
                        <a:rPr kumimoji="0" lang="pt-BR" altLang="pt-BR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&lt;0,001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28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≤ 30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1063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45,0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154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54,2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28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 a 180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701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29,7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104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36,6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1,02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0,78 - 1,34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28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Maior que 180 dias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598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25,3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9,2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0,3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0,20 - 0,46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28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Idade</a:t>
                      </a:r>
                      <a:r>
                        <a:rPr kumimoji="0" lang="pt-BR" altLang="pt-BR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++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0,013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média (dp)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34,7 (14,2)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31,2 (0,1 -91,5)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mediana (</a:t>
                      </a:r>
                      <a:r>
                        <a:rPr kumimoji="0" lang="pt-BR" altLang="pt-B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mín</a:t>
                      </a: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pt-BR" altLang="pt-B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máx</a:t>
                      </a: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36,5 (11,6)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33,9 (7,2 - 72,2)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1,81 - 93,40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65">
                <a:tc grid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Dados ignorados: (*) 27; (**) 33; (***) 392; (+) 190; (++) 21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8659" marR="28659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392" name="CaixaDeTexto 2"/>
          <p:cNvSpPr txBox="1">
            <a:spLocks noChangeArrowheads="1"/>
          </p:cNvSpPr>
          <p:nvPr/>
        </p:nvSpPr>
        <p:spPr bwMode="auto">
          <a:xfrm>
            <a:off x="128588" y="6002338"/>
            <a:ext cx="9047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Tahoma" pitchFamily="34" charset="0"/>
              </a:rPr>
              <a:t>A indicação de quimioprofilaxia não diferiu, com significância estatística, entre os atendimentos quanto ao tipo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Tahoma" pitchFamily="34" charset="0"/>
              </a:rPr>
              <a:t>de hospedagem (</a:t>
            </a:r>
            <a:r>
              <a:rPr lang="pt-BR" altLang="pt-BR" sz="1400" i="1">
                <a:latin typeface="Tahoma" pitchFamily="34" charset="0"/>
              </a:rPr>
              <a:t>p</a:t>
            </a:r>
            <a:r>
              <a:rPr lang="pt-BR" altLang="pt-BR" sz="1400">
                <a:latin typeface="Tahoma" pitchFamily="34" charset="0"/>
              </a:rPr>
              <a:t> 0,458) e doenças pré-existentes (</a:t>
            </a:r>
            <a:r>
              <a:rPr lang="pt-BR" altLang="pt-BR" sz="1400" i="1">
                <a:latin typeface="Tahoma" pitchFamily="34" charset="0"/>
              </a:rPr>
              <a:t>p</a:t>
            </a:r>
            <a:r>
              <a:rPr lang="pt-BR" altLang="pt-BR" sz="1400">
                <a:latin typeface="Tahoma" pitchFamily="34" charset="0"/>
              </a:rPr>
              <a:t> 0,715)   </a:t>
            </a:r>
          </a:p>
        </p:txBody>
      </p:sp>
      <p:sp>
        <p:nvSpPr>
          <p:cNvPr id="53393" name="CaixaDeTexto 3"/>
          <p:cNvSpPr txBox="1">
            <a:spLocks noChangeArrowheads="1"/>
          </p:cNvSpPr>
          <p:nvPr/>
        </p:nvSpPr>
        <p:spPr bwMode="auto">
          <a:xfrm>
            <a:off x="128588" y="530225"/>
            <a:ext cx="8839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Tahoma" pitchFamily="34" charset="0"/>
              </a:rPr>
              <a:t>Recomendação da quimioprofilaxia para malária, segundo as características da viagem e do viajante, nos atendimentos pré-viagem realizados no Núcleo de Medicina do Viajante do Instituto de Infectologia Emílio Ribas, de janeiro de 2006 a dezembro de 2010</a:t>
            </a:r>
          </a:p>
        </p:txBody>
      </p:sp>
      <p:pic>
        <p:nvPicPr>
          <p:cNvPr id="53394" name="Picture 1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44450"/>
            <a:ext cx="28051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961564" y="3330054"/>
            <a:ext cx="3589361" cy="55955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940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ítulo 1"/>
          <p:cNvSpPr>
            <a:spLocks noGrp="1"/>
          </p:cNvSpPr>
          <p:nvPr>
            <p:ph type="title"/>
          </p:nvPr>
        </p:nvSpPr>
        <p:spPr>
          <a:xfrm>
            <a:off x="760413" y="549275"/>
            <a:ext cx="7772400" cy="1143000"/>
          </a:xfrm>
        </p:spPr>
        <p:txBody>
          <a:bodyPr/>
          <a:lstStyle/>
          <a:p>
            <a:pPr algn="just"/>
            <a:r>
              <a:rPr lang="pt-BR" altLang="pt-BR" sz="1600" smtClean="0">
                <a:latin typeface="Arial" charset="0"/>
                <a:cs typeface="Arial" charset="0"/>
              </a:rPr>
              <a:t>Recomendação da quimioprofilaxia para malária de acordo com o destino da viagem para viajantes atendidos no Núcleo de Medicina do Viajante do Instituto de Infectologia Emilio Ribas, de janeiro de 2006 a dezembro de 2010</a:t>
            </a:r>
          </a:p>
        </p:txBody>
      </p:sp>
      <p:pic>
        <p:nvPicPr>
          <p:cNvPr id="55299" name="Imagem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557338"/>
            <a:ext cx="773906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116013" y="6443663"/>
            <a:ext cx="72009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EXTERIOR</a:t>
            </a:r>
            <a:r>
              <a:rPr lang="pt-BR" sz="1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somente áreas com risco de transmissão de malária</a:t>
            </a:r>
            <a:endParaRPr lang="pt-BR" sz="18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44450"/>
            <a:ext cx="28051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35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260350"/>
            <a:ext cx="28051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CaixaDeTexto 1"/>
          <p:cNvSpPr txBox="1">
            <a:spLocks noChangeArrowheads="1"/>
          </p:cNvSpPr>
          <p:nvPr/>
        </p:nvSpPr>
        <p:spPr bwMode="auto">
          <a:xfrm>
            <a:off x="719138" y="992188"/>
            <a:ext cx="77041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charset="0"/>
              </a:rPr>
              <a:t>Doenças pré-existentes entre os 2744 viajantes atendidos em orientação pré-viagem no Núcleo de Medicina do Viajante do Instituto de Infectologia Emílio Ribas, de janeiro de 2006 a dezembro de 2010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476375" y="1989138"/>
          <a:ext cx="6191250" cy="4526280"/>
        </p:xfrm>
        <a:graphic>
          <a:graphicData uri="http://schemas.openxmlformats.org/drawingml/2006/table">
            <a:tbl>
              <a:tblPr/>
              <a:tblGrid>
                <a:gridCol w="4213225"/>
                <a:gridCol w="1185863"/>
                <a:gridCol w="792162"/>
              </a:tblGrid>
              <a:tr h="4114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Viajantes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Doenças pré-existentes 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%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Pessoas vivendo com HIV∕aids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Condição imunossupressora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Hipertensão arterial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159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5,8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Diabetes mellitus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Dislipidemia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Depressão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Outras doenças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366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13,3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60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50825" y="620713"/>
          <a:ext cx="8642350" cy="6181728"/>
        </p:xfrm>
        <a:graphic>
          <a:graphicData uri="http://schemas.openxmlformats.org/drawingml/2006/table">
            <a:tbl>
              <a:tblPr/>
              <a:tblGrid>
                <a:gridCol w="1756068"/>
                <a:gridCol w="565096"/>
                <a:gridCol w="1442308"/>
                <a:gridCol w="1596724"/>
                <a:gridCol w="1378243"/>
                <a:gridCol w="1903911"/>
              </a:tblGrid>
              <a:tr h="314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Reunião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Ano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Local∕Participantes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Instituição promotora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Tema da reunião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Encaminhamento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 Reunião de Pesquisa em Malária 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2006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São Luis, MA∕PNCM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PNCM/MS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QPX malária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Elaboração guia de prevenção malária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8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Adoção de medidas para refugiados vindos da Jordânia 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2007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São Paulo, CVE∕SSSP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SSMC/CVE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Recomendações 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Ficha de atendimento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XLIII Congresso da SBMT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2007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Campos do Jordão/SP 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PNCM/MS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QPX malária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Guia de prevenção de malária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028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 Reunião Nacional da Saúde do Viajante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2008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São Paulo 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CIEVS/SVS/MS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Saúde do Viajante e Experiência dos ambulatórios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Carta de São Paulo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028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II Reunião Nacional da Saúde do Viajante - XLV Congresso da SBMT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2009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Recife 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CIEVS/SVS/MS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Trabalho em grupos e debate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Discussão de diretrizes nacionais em saúde do viajante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Controle da malária na Região Não Amazônica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2009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Brasília, PNCM∕MS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DMIP/HCFMUSP FIOCRUZ/ANVISA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Guia de Prevenção de malária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QPX recomendação brasileira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8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Saúde para o Viajante Migrante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2009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São Paulo 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CIEVS/SVS/MS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Politicas públicas na área de migração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Prosseguir discussões 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1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III Reunião Nacional da Saúde do Viajante e Migrante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2009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Recife∕UFPE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SBMT/PE  </a:t>
                      </a:r>
                      <a:b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CIEVS/SVS/MS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Segurança e Eventos de Massa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Elaboração de plano de contingência com recomendações brasileiras para a Copa 2014 e Olimpíadas 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8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Oficina: Viajante e Migrante na Tríplice Fronteira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2010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Foz do Iguaçu∕ Paraná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CIEVS/SVS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0638" indent="-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20638" marR="0" lvl="0" indent="-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Discussão de políticas públicas para o migrante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Elaboração de diretrizes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8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Vigilância  do Vírus de Chikungunya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2010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Brasília, CGPNCD/</a:t>
                      </a:r>
                      <a:b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SVS/MS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CGPNCD/SVS/MS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Plano brasileiro de resposta Casos brasileiros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Vigilância do </a:t>
                      </a:r>
                      <a:r>
                        <a:rPr kumimoji="0" lang="pt-BR" altLang="pt-B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virus</a:t>
                      </a: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de </a:t>
                      </a:r>
                      <a:r>
                        <a:rPr kumimoji="0" lang="pt-BR" altLang="pt-B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Chikungunya</a:t>
                      </a: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- Agenda de trabalho 2010/2011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028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Comitê dos Viajantes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2010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São Paulo 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CIEVS/SESP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Elaboração dos objetivos do Comitê dos Viajantes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Publicação do Comitê Estadual de Saúde do Viajante em DOE SP 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028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Oficina: Saúde do viajante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2010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Curitiba 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SESPR/DECA/CIEVS CVSPAF/PR/ANVISA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Saúde do Viajante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Discussão: implementação do ambulatório dos viajantes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33" marR="652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254" name="Retângulo 2"/>
          <p:cNvSpPr>
            <a:spLocks noChangeArrowheads="1"/>
          </p:cNvSpPr>
          <p:nvPr/>
        </p:nvSpPr>
        <p:spPr bwMode="auto">
          <a:xfrm>
            <a:off x="215900" y="342900"/>
            <a:ext cx="9972675" cy="2778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pt-BR" sz="12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Participação do NMV do IIER em </a:t>
            </a:r>
            <a:r>
              <a:rPr lang="pt-BR" sz="12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 de diretrizes em políticas  de saúde pública na área de medicina de viagem  </a:t>
            </a:r>
            <a:endParaRPr lang="pt-BR" altLang="pt-BR" sz="1200" dirty="0" smtClean="0">
              <a:solidFill>
                <a:schemeClr val="bg1">
                  <a:lumMod val="40000"/>
                  <a:lumOff val="60000"/>
                </a:schemeClr>
              </a:solidFill>
              <a:latin typeface="Tahoma" pitchFamily="34" charset="0"/>
            </a:endParaRPr>
          </a:p>
        </p:txBody>
      </p:sp>
      <p:pic>
        <p:nvPicPr>
          <p:cNvPr id="59495" name="Picture 1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-123825"/>
            <a:ext cx="28051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1490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ítulo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7772400" cy="935038"/>
          </a:xfrm>
        </p:spPr>
        <p:txBody>
          <a:bodyPr/>
          <a:lstStyle/>
          <a:p>
            <a:pPr>
              <a:defRPr/>
            </a:pPr>
            <a:r>
              <a:rPr lang="pt-BR" sz="24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ensino </a:t>
            </a:r>
            <a:r>
              <a:rPr lang="pt-BR" sz="24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realizadas pelo NMV do IIER </a:t>
            </a:r>
            <a:r>
              <a:rPr lang="pt-BR" altLang="pt-BR" sz="2400" dirty="0" smtClean="0">
                <a:latin typeface="Arial" charset="0"/>
                <a:cs typeface="Arial" charset="0"/>
              </a:rPr>
              <a:t> </a:t>
            </a:r>
            <a:endParaRPr lang="pt-BR" altLang="pt-BR" sz="2400" dirty="0" smtClean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00063" y="1628775"/>
          <a:ext cx="7715250" cy="2482851"/>
        </p:xfrm>
        <a:graphic>
          <a:graphicData uri="http://schemas.openxmlformats.org/drawingml/2006/table">
            <a:tbl>
              <a:tblPr firstRow="1" bandRow="1"/>
              <a:tblGrid>
                <a:gridCol w="2571750"/>
                <a:gridCol w="2571750"/>
                <a:gridCol w="2571750"/>
              </a:tblGrid>
              <a:tr h="335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1" marB="4572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Profissional </a:t>
                      </a:r>
                      <a:endParaRPr lang="pt-BR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1" marB="4572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35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Atividade* 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1" marB="4572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smtClean="0">
                          <a:latin typeface="Arial" pitchFamily="34" charset="0"/>
                          <a:cs typeface="Arial" pitchFamily="34" charset="0"/>
                        </a:rPr>
                        <a:t>Médico residente 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1" marB="4572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Enfermeiro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1" marB="4572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9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pt-BR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Residência médica 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1" marB="4572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pt-BR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1" marB="4572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1" marB="4572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Monografias**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1" marB="4572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  9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1" marB="4572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1" marB="4572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978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Trabalhos apresentados em congressos 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1" marB="4572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  9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1" marB="4572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1" marB="4572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68" name="Retângulo 2"/>
          <p:cNvSpPr>
            <a:spLocks noChangeArrowheads="1"/>
          </p:cNvSpPr>
          <p:nvPr/>
        </p:nvSpPr>
        <p:spPr bwMode="auto">
          <a:xfrm>
            <a:off x="500063" y="4572000"/>
            <a:ext cx="695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000000"/>
                </a:solidFill>
                <a:latin typeface="Arial" charset="0"/>
              </a:rPr>
              <a:t>* O NMV participou de 21 eventos científicos de janeiro de 2006 a dezembro de 2010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000000"/>
                </a:solidFill>
                <a:latin typeface="Arial" charset="0"/>
              </a:rPr>
              <a:t>**Quatro monografias dirigidas ao tema de MV</a:t>
            </a:r>
          </a:p>
        </p:txBody>
      </p:sp>
      <p:pic>
        <p:nvPicPr>
          <p:cNvPr id="61469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115888"/>
            <a:ext cx="2805113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6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Procedências dos solicitantes de asilo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lum bright="-20000" contrast="20000"/>
          </a:blip>
          <a:srcRect r="6418" b="40100"/>
          <a:stretch/>
        </p:blipFill>
        <p:spPr>
          <a:xfrm>
            <a:off x="-1" y="1600200"/>
            <a:ext cx="4400145" cy="467626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lum bright="-20000" contrast="20000"/>
          </a:blip>
          <a:srcRect t="63140" r="5933"/>
          <a:stretch/>
        </p:blipFill>
        <p:spPr>
          <a:xfrm>
            <a:off x="4276630" y="2237389"/>
            <a:ext cx="4826098" cy="313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dirty="0" smtClean="0"/>
              <a:t>Proposta para atendimento ao imigrante num ambulatório do viajante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484784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329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0"/>
            <a:ext cx="489043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8413" y="211686"/>
            <a:ext cx="4569665" cy="946360"/>
          </a:xfrm>
          <a:prstGeom prst="rect">
            <a:avLst/>
          </a:prstGeom>
          <a:solidFill>
            <a:srgbClr val="3AE0C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O </a:t>
            </a:r>
            <a:r>
              <a:rPr lang="en-US" sz="3600" dirty="0" err="1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Direito</a:t>
            </a:r>
            <a:r>
              <a:rPr lang="en-US" sz="3600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à</a:t>
            </a:r>
            <a:r>
              <a:rPr lang="en-US" sz="3600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saúde</a:t>
            </a:r>
            <a:endParaRPr lang="en-US" sz="3600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8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Refugiados </a:t>
            </a:r>
            <a:r>
              <a:rPr lang="pt-BR" dirty="0" smtClean="0"/>
              <a:t>reconhecidos (2014)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1211373" y="1705970"/>
            <a:ext cx="6394904" cy="493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Pedidos em fase de análise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669962" y="2023280"/>
            <a:ext cx="7644134" cy="4036325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5104263" y="2811439"/>
            <a:ext cx="1364776" cy="1405720"/>
          </a:xfrm>
          <a:prstGeom prst="ellipse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083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2328001" y="1764980"/>
            <a:ext cx="3897258" cy="4991747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geográfica dos pedidos de asilo</a:t>
            </a:r>
            <a:endParaRPr lang="pt-BR" dirty="0"/>
          </a:p>
        </p:txBody>
      </p:sp>
      <p:cxnSp>
        <p:nvCxnSpPr>
          <p:cNvPr id="3" name="Conector de seta reta 2"/>
          <p:cNvCxnSpPr/>
          <p:nvPr/>
        </p:nvCxnSpPr>
        <p:spPr>
          <a:xfrm flipH="1" flipV="1">
            <a:off x="5268036" y="4339988"/>
            <a:ext cx="957224" cy="6005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8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764</TotalTime>
  <Words>3113</Words>
  <Application>Microsoft Office PowerPoint</Application>
  <PresentationFormat>Apresentação na tela (4:3)</PresentationFormat>
  <Paragraphs>888</Paragraphs>
  <Slides>61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75" baseType="lpstr">
      <vt:lpstr>ＭＳ Ｐゴシック</vt:lpstr>
      <vt:lpstr>Arial</vt:lpstr>
      <vt:lpstr>Arial Black</vt:lpstr>
      <vt:lpstr>Calibri</vt:lpstr>
      <vt:lpstr>Comic Sans MS</vt:lpstr>
      <vt:lpstr>DejaVu Sans</vt:lpstr>
      <vt:lpstr>Gill Sans</vt:lpstr>
      <vt:lpstr>Helvetica</vt:lpstr>
      <vt:lpstr>Lucida Grande</vt:lpstr>
      <vt:lpstr>Rockwell</vt:lpstr>
      <vt:lpstr>Tahoma</vt:lpstr>
      <vt:lpstr>Times New Roman</vt:lpstr>
      <vt:lpstr>Wingdings</vt:lpstr>
      <vt:lpstr>Advantage</vt:lpstr>
      <vt:lpstr> A saúde e os movimentos migratórios no Brasil e a abordagem da atenção à saúde do viajante</vt:lpstr>
      <vt:lpstr>Do que vamos tratar? Apresentação em duas partes </vt:lpstr>
      <vt:lpstr>Movimentos migratórios</vt:lpstr>
      <vt:lpstr>Definições</vt:lpstr>
      <vt:lpstr>Solicitações de refúgio no Brasil</vt:lpstr>
      <vt:lpstr>Procedências dos solicitantes de asilo</vt:lpstr>
      <vt:lpstr>Refugiados reconhecidos (2014)</vt:lpstr>
      <vt:lpstr>Pedidos em fase de análise</vt:lpstr>
      <vt:lpstr>Distribuição geográfica dos pedidos de asilo</vt:lpstr>
      <vt:lpstr>Movimentos migratórios</vt:lpstr>
      <vt:lpstr>Autorizações gerais de trabalho no Brasil  2011 - 2014</vt:lpstr>
      <vt:lpstr>Autorizações de trabalho concedidas por países</vt:lpstr>
      <vt:lpstr>Estrangeiros registrados como permanentes</vt:lpstr>
      <vt:lpstr>Distribuição de estrangeiros registrados como permanentes</vt:lpstr>
      <vt:lpstr>Haiti</vt:lpstr>
      <vt:lpstr>Carteiras profissionais emitidas por paises</vt:lpstr>
      <vt:lpstr>Admissão de imigrantes por estados  (2014)</vt:lpstr>
      <vt:lpstr>Admissão de imigrantes por domicílio</vt:lpstr>
      <vt:lpstr>Admissão de haitianos e senegaleses</vt:lpstr>
      <vt:lpstr>Alguns dilemas e desafios</vt:lpstr>
      <vt:lpstr> Experiência de outros países </vt:lpstr>
      <vt:lpstr>Migration and Health in Italy: A Multiethnic Adult Sample</vt:lpstr>
      <vt:lpstr>Partos prematuros em imigrantes</vt:lpstr>
      <vt:lpstr>Prevalência de HIV entre imigrantes em serviço de doenças infecciosas na Espanha</vt:lpstr>
      <vt:lpstr> Experiência de outros países </vt:lpstr>
      <vt:lpstr>Doença de Chagas na Europa</vt:lpstr>
      <vt:lpstr>Doença de Chagas na Espanha</vt:lpstr>
      <vt:lpstr>Possibilidade de transmissão vertical</vt:lpstr>
      <vt:lpstr>Imigrantes latino-americanos no Brasil</vt:lpstr>
      <vt:lpstr>Doenças transmissíveis</vt:lpstr>
      <vt:lpstr>Doenças não transmissíveis</vt:lpstr>
      <vt:lpstr>Instituir rastreamento de rotina?</vt:lpstr>
      <vt:lpstr>Vacinação </vt:lpstr>
      <vt:lpstr>O que importa para efeitos de saúde pública?</vt:lpstr>
      <vt:lpstr>Ambulatório do viajante</vt:lpstr>
      <vt:lpstr>Apresentação do PowerPoint</vt:lpstr>
      <vt:lpstr>Dr. Google responde tudo?</vt:lpstr>
      <vt:lpstr>Quatro perguntas fundamentais</vt:lpstr>
      <vt:lpstr>Apresentação do PowerPoint</vt:lpstr>
      <vt:lpstr>Modelo tradicional de aconselhamento</vt:lpstr>
      <vt:lpstr>Roteiro básico de orientação</vt:lpstr>
      <vt:lpstr>Vacinas</vt:lpstr>
      <vt:lpstr>Apresentação do PowerPoint</vt:lpstr>
      <vt:lpstr>Apresentação do PowerPoint</vt:lpstr>
      <vt:lpstr>Síndrome da classe econômica</vt:lpstr>
      <vt:lpstr>FEBRE DE CHIKUNGUNYA EM VIAJANTES BRASILEIROS QUE RETORNARAM DA ÁSIA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Características da viagem referidas nos atendimentos de orientação pré-viagem no Núcleo de Medicina do  Viajante, do Instituto de Infectologia Emílio Ribas, de janeiro de 2006 a dezembro de 2010</vt:lpstr>
      <vt:lpstr>Percentual das vacinas recomendadas nos viajantes atendimentos de orientação pré-viagem no Núcleo de Medicina do Viajante, do Instituto de Infectologia Emílio Ribas, de janeiro de 2006 a dezembro de 2010 </vt:lpstr>
      <vt:lpstr>Apresentação do PowerPoint</vt:lpstr>
      <vt:lpstr>Apresentação do PowerPoint</vt:lpstr>
      <vt:lpstr>Recomendação da quimioprofilaxia para malária de acordo com o destino da viagem para viajantes atendidos no Núcleo de Medicina do Viajante do Instituto de Infectologia Emilio Ribas, de janeiro de 2006 a dezembro de 2010</vt:lpstr>
      <vt:lpstr>Apresentação do PowerPoint</vt:lpstr>
      <vt:lpstr>Apresentação do PowerPoint</vt:lpstr>
      <vt:lpstr>Atividades de ensino realizadas pelo NMV do IIER  </vt:lpstr>
      <vt:lpstr>Proposta para atendimento ao imigrante num ambulatório do viajante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Risco de disseminação de doenças em populações em deslocamento</dc:title>
  <dc:creator>JESSE REIS ALVES</dc:creator>
  <cp:lastModifiedBy>Jesse Alves</cp:lastModifiedBy>
  <cp:revision>52</cp:revision>
  <dcterms:created xsi:type="dcterms:W3CDTF">2014-09-04T22:51:55Z</dcterms:created>
  <dcterms:modified xsi:type="dcterms:W3CDTF">2015-11-20T10:04:51Z</dcterms:modified>
</cp:coreProperties>
</file>