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9"/>
  </p:notesMasterIdLst>
  <p:handoutMasterIdLst>
    <p:handoutMasterId r:id="rId60"/>
  </p:handoutMasterIdLst>
  <p:sldIdLst>
    <p:sldId id="415" r:id="rId2"/>
    <p:sldId id="417" r:id="rId3"/>
    <p:sldId id="503" r:id="rId4"/>
    <p:sldId id="476" r:id="rId5"/>
    <p:sldId id="443" r:id="rId6"/>
    <p:sldId id="456" r:id="rId7"/>
    <p:sldId id="457" r:id="rId8"/>
    <p:sldId id="504" r:id="rId9"/>
    <p:sldId id="505" r:id="rId10"/>
    <p:sldId id="506" r:id="rId11"/>
    <p:sldId id="445" r:id="rId12"/>
    <p:sldId id="450" r:id="rId13"/>
    <p:sldId id="454" r:id="rId14"/>
    <p:sldId id="455" r:id="rId15"/>
    <p:sldId id="452" r:id="rId16"/>
    <p:sldId id="500" r:id="rId17"/>
    <p:sldId id="453" r:id="rId18"/>
    <p:sldId id="460" r:id="rId19"/>
    <p:sldId id="462" r:id="rId20"/>
    <p:sldId id="464" r:id="rId21"/>
    <p:sldId id="480" r:id="rId22"/>
    <p:sldId id="481" r:id="rId23"/>
    <p:sldId id="482" r:id="rId24"/>
    <p:sldId id="483" r:id="rId25"/>
    <p:sldId id="484" r:id="rId26"/>
    <p:sldId id="485" r:id="rId27"/>
    <p:sldId id="459" r:id="rId28"/>
    <p:sldId id="463" r:id="rId29"/>
    <p:sldId id="461" r:id="rId30"/>
    <p:sldId id="465" r:id="rId31"/>
    <p:sldId id="446" r:id="rId32"/>
    <p:sldId id="466" r:id="rId33"/>
    <p:sldId id="467" r:id="rId34"/>
    <p:sldId id="507" r:id="rId35"/>
    <p:sldId id="468" r:id="rId36"/>
    <p:sldId id="469" r:id="rId37"/>
    <p:sldId id="470" r:id="rId38"/>
    <p:sldId id="471" r:id="rId39"/>
    <p:sldId id="472" r:id="rId40"/>
    <p:sldId id="473" r:id="rId41"/>
    <p:sldId id="474" r:id="rId42"/>
    <p:sldId id="475" r:id="rId43"/>
    <p:sldId id="486" r:id="rId44"/>
    <p:sldId id="487" r:id="rId45"/>
    <p:sldId id="495" r:id="rId46"/>
    <p:sldId id="502" r:id="rId47"/>
    <p:sldId id="497" r:id="rId48"/>
    <p:sldId id="499" r:id="rId49"/>
    <p:sldId id="496" r:id="rId50"/>
    <p:sldId id="490" r:id="rId51"/>
    <p:sldId id="493" r:id="rId52"/>
    <p:sldId id="492" r:id="rId53"/>
    <p:sldId id="494" r:id="rId54"/>
    <p:sldId id="477" r:id="rId55"/>
    <p:sldId id="478" r:id="rId56"/>
    <p:sldId id="479" r:id="rId57"/>
    <p:sldId id="440" r:id="rId58"/>
  </p:sldIdLst>
  <p:sldSz cx="9144000" cy="6858000" type="screen4x3"/>
  <p:notesSz cx="6797675" cy="9926638"/>
  <p:defaultTextStyle>
    <a:defPPr>
      <a:defRPr lang="pt-BR"/>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83E8E"/>
    <a:srgbClr val="08278A"/>
    <a:srgbClr val="092C9B"/>
    <a:srgbClr val="99FFCC"/>
    <a:srgbClr val="B3F9EC"/>
    <a:srgbClr val="FF00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Estilo Claro 3 - Ênfas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p:scale>
          <a:sx n="80" d="100"/>
          <a:sy n="80" d="100"/>
        </p:scale>
        <p:origin x="-840" y="-588"/>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ltLang="pt-BR"/>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fld id="{2D905352-ACE4-435A-81E8-4BD400821D44}" type="datetime1">
              <a:rPr lang="en-US" altLang="pt-BR"/>
              <a:pPr>
                <a:defRPr/>
              </a:pPr>
              <a:t>11/19/2015</a:t>
            </a:fld>
            <a:endParaRPr lang="en-US" altLang="pt-BR"/>
          </a:p>
        </p:txBody>
      </p:sp>
      <p:sp>
        <p:nvSpPr>
          <p:cNvPr id="4" name="Footer Placeholder 3"/>
          <p:cNvSpPr>
            <a:spLocks noGrp="1"/>
          </p:cNvSpPr>
          <p:nvPr>
            <p:ph type="ftr" sz="quarter" idx="2"/>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ltLang="pt-B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81820CC8-C9EF-433C-9447-AEB7015D0711}" type="slidenum">
              <a:rPr lang="en-US" altLang="pt-BR"/>
              <a:pPr>
                <a:defRPr/>
              </a:pPr>
              <a:t>‹nº›</a:t>
            </a:fld>
            <a:endParaRPr lang="en-US" altLang="pt-BR"/>
          </a:p>
        </p:txBody>
      </p:sp>
    </p:spTree>
    <p:extLst>
      <p:ext uri="{BB962C8B-B14F-4D97-AF65-F5344CB8AC3E}">
        <p14:creationId xmlns:p14="http://schemas.microsoft.com/office/powerpoint/2010/main" val="4006248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pt-BR" altLang="pt-BR"/>
          </a:p>
        </p:txBody>
      </p:sp>
      <p:sp>
        <p:nvSpPr>
          <p:cNvPr id="5123" name="Rectangle 3"/>
          <p:cNvSpPr>
            <a:spLocks noGrp="1" noChangeArrowheads="1"/>
          </p:cNvSpPr>
          <p:nvPr>
            <p:ph type="dt" idx="1"/>
          </p:nvPr>
        </p:nvSpPr>
        <p:spPr bwMode="auto">
          <a:xfrm>
            <a:off x="3852016"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pt-BR" altLang="pt-BR"/>
          </a:p>
        </p:txBody>
      </p:sp>
      <p:sp>
        <p:nvSpPr>
          <p:cNvPr id="1464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ltLang="pt-BR" noProof="0" smtClean="0"/>
              <a:t>Click to edit Master text styles</a:t>
            </a:r>
          </a:p>
          <a:p>
            <a:pPr lvl="1"/>
            <a:r>
              <a:rPr lang="pt-BR" altLang="pt-BR" noProof="0" smtClean="0"/>
              <a:t>Second level</a:t>
            </a:r>
          </a:p>
          <a:p>
            <a:pPr lvl="2"/>
            <a:r>
              <a:rPr lang="pt-BR" altLang="pt-BR" noProof="0" smtClean="0"/>
              <a:t>Third level</a:t>
            </a:r>
          </a:p>
          <a:p>
            <a:pPr lvl="3"/>
            <a:r>
              <a:rPr lang="pt-BR" altLang="pt-BR" noProof="0" smtClean="0"/>
              <a:t>Fourth level</a:t>
            </a:r>
          </a:p>
          <a:p>
            <a:pPr lvl="4"/>
            <a:r>
              <a:rPr lang="pt-BR" altLang="pt-BR" noProof="0" smtClean="0"/>
              <a:t>Fifth level</a:t>
            </a:r>
          </a:p>
        </p:txBody>
      </p:sp>
      <p:sp>
        <p:nvSpPr>
          <p:cNvPr id="5126"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pt-BR" altLang="pt-BR"/>
          </a:p>
        </p:txBody>
      </p:sp>
      <p:sp>
        <p:nvSpPr>
          <p:cNvPr id="5127"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1E0F44B9-C7BB-4156-BCD2-1DCB04A96ECE}" type="slidenum">
              <a:rPr lang="pt-BR" altLang="pt-BR"/>
              <a:pPr>
                <a:defRPr/>
              </a:pPr>
              <a:t>‹nº›</a:t>
            </a:fld>
            <a:endParaRPr lang="pt-BR" altLang="pt-BR"/>
          </a:p>
        </p:txBody>
      </p:sp>
    </p:spTree>
    <p:extLst>
      <p:ext uri="{BB962C8B-B14F-4D97-AF65-F5344CB8AC3E}">
        <p14:creationId xmlns:p14="http://schemas.microsoft.com/office/powerpoint/2010/main" val="3299667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1pPr>
    <a:lvl2pPr marL="4572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2pPr>
    <a:lvl3pPr marL="9144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3pPr>
    <a:lvl4pPr marL="13716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4pPr>
    <a:lvl5pPr marL="18288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2</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11</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12</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13</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14</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15</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16</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17</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18</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19</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20</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3</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21</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22</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23</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24</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25</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26</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27</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28</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29</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30</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4</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31</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32</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33</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34</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35</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36</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37</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38</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39</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40</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5</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41</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42</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43</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44</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45</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46</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47</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48</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49</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50</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6</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51</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52</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53</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54</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55</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56</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7</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8</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9</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FD3C286D-98F4-44BD-898B-551F6C7BAE87}" type="slidenum">
              <a:rPr lang="pt-BR" altLang="pt-BR" sz="1200" smtClean="0"/>
              <a:pPr/>
              <a:t>10</a:t>
            </a:fld>
            <a:endParaRPr lang="pt-BR" altLang="pt-BR"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pt-B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Tree>
    <p:extLst>
      <p:ext uri="{BB962C8B-B14F-4D97-AF65-F5344CB8AC3E}">
        <p14:creationId xmlns:p14="http://schemas.microsoft.com/office/powerpoint/2010/main" val="280459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extLst>
      <p:ext uri="{BB962C8B-B14F-4D97-AF65-F5344CB8AC3E}">
        <p14:creationId xmlns:p14="http://schemas.microsoft.com/office/powerpoint/2010/main" val="62497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extLst>
      <p:ext uri="{BB962C8B-B14F-4D97-AF65-F5344CB8AC3E}">
        <p14:creationId xmlns:p14="http://schemas.microsoft.com/office/powerpoint/2010/main" val="3650498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pt-BR"/>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extLst>
      <p:ext uri="{BB962C8B-B14F-4D97-AF65-F5344CB8AC3E}">
        <p14:creationId xmlns:p14="http://schemas.microsoft.com/office/powerpoint/2010/main" val="204006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957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pt-B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extLst>
      <p:ext uri="{BB962C8B-B14F-4D97-AF65-F5344CB8AC3E}">
        <p14:creationId xmlns:p14="http://schemas.microsoft.com/office/powerpoint/2010/main" val="254388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extLst>
      <p:ext uri="{BB962C8B-B14F-4D97-AF65-F5344CB8AC3E}">
        <p14:creationId xmlns:p14="http://schemas.microsoft.com/office/powerpoint/2010/main" val="2258801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pt-BR"/>
          </a:p>
        </p:txBody>
      </p:sp>
    </p:spTree>
    <p:extLst>
      <p:ext uri="{BB962C8B-B14F-4D97-AF65-F5344CB8AC3E}">
        <p14:creationId xmlns:p14="http://schemas.microsoft.com/office/powerpoint/2010/main" val="273587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857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735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51589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D:\_Sabrina_arquivos\TRABALHO\logos%20Nucom\ASSINATURA%20SVS%20MS%20GF_2015\ASS_SVS_MS_GF_CMYK_2015_cor_RGB.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tângulo 3"/>
          <p:cNvSpPr>
            <a:spLocks noChangeArrowheads="1"/>
          </p:cNvSpPr>
          <p:nvPr userDrawn="1"/>
        </p:nvSpPr>
        <p:spPr bwMode="auto">
          <a:xfrm>
            <a:off x="-1588" y="0"/>
            <a:ext cx="144463" cy="6862763"/>
          </a:xfrm>
          <a:prstGeom prst="rect">
            <a:avLst/>
          </a:prstGeom>
          <a:solidFill>
            <a:srgbClr val="083E8E"/>
          </a:solidFill>
          <a:ln>
            <a:noFill/>
          </a:ln>
          <a:extLst/>
        </p:spPr>
        <p:txBody>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defRPr/>
            </a:pPr>
            <a:endParaRPr lang="pt-BR" altLang="pt-BR" smtClean="0"/>
          </a:p>
        </p:txBody>
      </p:sp>
      <p:pic>
        <p:nvPicPr>
          <p:cNvPr id="1027" name="Imagem 2" descr="D:\_Sabrina_arquivos\TRABALHO\logos Nucom\ASSINATURA SVS MS GF_2015\ASS_SVS_MS_GF_CMYK_2015_cor_RGB.jpg"/>
          <p:cNvPicPr>
            <a:picLocks noChangeAspect="1"/>
          </p:cNvPicPr>
          <p:nvPr userDrawn="1"/>
        </p:nvPicPr>
        <p:blipFill>
          <a:blip r:embed="rId13" r:link="rId14">
            <a:extLst>
              <a:ext uri="{28A0092B-C50C-407E-A947-70E740481C1C}">
                <a14:useLocalDpi xmlns:a14="http://schemas.microsoft.com/office/drawing/2010/main" val="0"/>
              </a:ext>
            </a:extLst>
          </a:blip>
          <a:srcRect/>
          <a:stretch>
            <a:fillRect/>
          </a:stretch>
        </p:blipFill>
        <p:spPr bwMode="auto">
          <a:xfrm>
            <a:off x="6011863" y="6281738"/>
            <a:ext cx="285908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Arial" pitchFamily="-110" charset="0"/>
          <a:cs typeface="Arial" pitchFamily="-110" charset="0"/>
        </a:defRPr>
      </a:lvl2pPr>
      <a:lvl3pPr algn="ctr" rtl="0" eaLnBrk="0" fontAlgn="base" hangingPunct="0">
        <a:spcBef>
          <a:spcPct val="0"/>
        </a:spcBef>
        <a:spcAft>
          <a:spcPct val="0"/>
        </a:spcAft>
        <a:defRPr sz="4400">
          <a:solidFill>
            <a:schemeClr val="tx2"/>
          </a:solidFill>
          <a:latin typeface="Arial" pitchFamily="-110" charset="0"/>
          <a:ea typeface="Arial" pitchFamily="-110" charset="0"/>
          <a:cs typeface="Arial" pitchFamily="-110" charset="0"/>
        </a:defRPr>
      </a:lvl3pPr>
      <a:lvl4pPr algn="ctr" rtl="0" eaLnBrk="0" fontAlgn="base" hangingPunct="0">
        <a:spcBef>
          <a:spcPct val="0"/>
        </a:spcBef>
        <a:spcAft>
          <a:spcPct val="0"/>
        </a:spcAft>
        <a:defRPr sz="4400">
          <a:solidFill>
            <a:schemeClr val="tx2"/>
          </a:solidFill>
          <a:latin typeface="Arial" pitchFamily="-110" charset="0"/>
          <a:ea typeface="Arial" pitchFamily="-110" charset="0"/>
          <a:cs typeface="Arial" pitchFamily="-110" charset="0"/>
        </a:defRPr>
      </a:lvl4pPr>
      <a:lvl5pPr algn="ctr" rtl="0" eaLnBrk="0" fontAlgn="base" hangingPunct="0">
        <a:spcBef>
          <a:spcPct val="0"/>
        </a:spcBef>
        <a:spcAft>
          <a:spcPct val="0"/>
        </a:spcAft>
        <a:defRPr sz="4400">
          <a:solidFill>
            <a:schemeClr val="tx2"/>
          </a:solidFill>
          <a:latin typeface="Arial" pitchFamily="-110" charset="0"/>
          <a:ea typeface="Arial" pitchFamily="-110" charset="0"/>
          <a:cs typeface="Arial" pitchFamily="-110" charset="0"/>
        </a:defRPr>
      </a:lvl5pPr>
      <a:lvl6pPr marL="457200" algn="ctr" rtl="0" fontAlgn="base">
        <a:spcBef>
          <a:spcPct val="0"/>
        </a:spcBef>
        <a:spcAft>
          <a:spcPct val="0"/>
        </a:spcAft>
        <a:defRPr sz="4400">
          <a:solidFill>
            <a:schemeClr val="tx2"/>
          </a:solidFill>
          <a:latin typeface="Arial" pitchFamily="-110" charset="0"/>
          <a:ea typeface="Arial" pitchFamily="-110" charset="0"/>
          <a:cs typeface="Arial" pitchFamily="-110" charset="0"/>
        </a:defRPr>
      </a:lvl6pPr>
      <a:lvl7pPr marL="914400" algn="ctr" rtl="0" fontAlgn="base">
        <a:spcBef>
          <a:spcPct val="0"/>
        </a:spcBef>
        <a:spcAft>
          <a:spcPct val="0"/>
        </a:spcAft>
        <a:defRPr sz="4400">
          <a:solidFill>
            <a:schemeClr val="tx2"/>
          </a:solidFill>
          <a:latin typeface="Arial" pitchFamily="-110" charset="0"/>
          <a:ea typeface="Arial" pitchFamily="-110" charset="0"/>
          <a:cs typeface="Arial" pitchFamily="-110" charset="0"/>
        </a:defRPr>
      </a:lvl7pPr>
      <a:lvl8pPr marL="1371600" algn="ctr" rtl="0" fontAlgn="base">
        <a:spcBef>
          <a:spcPct val="0"/>
        </a:spcBef>
        <a:spcAft>
          <a:spcPct val="0"/>
        </a:spcAft>
        <a:defRPr sz="4400">
          <a:solidFill>
            <a:schemeClr val="tx2"/>
          </a:solidFill>
          <a:latin typeface="Arial" pitchFamily="-110" charset="0"/>
          <a:ea typeface="Arial" pitchFamily="-110" charset="0"/>
          <a:cs typeface="Arial" pitchFamily="-110" charset="0"/>
        </a:defRPr>
      </a:lvl8pPr>
      <a:lvl9pPr marL="1828800" algn="ctr" rtl="0" fontAlgn="base">
        <a:spcBef>
          <a:spcPct val="0"/>
        </a:spcBef>
        <a:spcAft>
          <a:spcPct val="0"/>
        </a:spcAft>
        <a:defRPr sz="4400">
          <a:solidFill>
            <a:schemeClr val="tx2"/>
          </a:solidFill>
          <a:latin typeface="Arial" pitchFamily="-110" charset="0"/>
          <a:ea typeface="Arial" pitchFamily="-110" charset="0"/>
          <a:cs typeface="Arial" pitchFamily="-11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aude.gov.br/sv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nvisa.gov.br/viajant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polioeradication.or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Viajante/Esquema%20P&#243;s-raiva.jp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file:///D:\_Sabrina_arquivos\TRABALHO\logos%20Nucom\ASSINATURA%20SVS%20MS%20GF_2015\ASS_SVS_MS_GF_CMYK_2015_branca.png"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2"/>
          <p:cNvSpPr>
            <a:spLocks noChangeArrowheads="1"/>
          </p:cNvSpPr>
          <p:nvPr/>
        </p:nvSpPr>
        <p:spPr bwMode="auto">
          <a:xfrm>
            <a:off x="0" y="0"/>
            <a:ext cx="9144000" cy="6858000"/>
          </a:xfrm>
          <a:prstGeom prst="rect">
            <a:avLst/>
          </a:prstGeom>
          <a:solidFill>
            <a:srgbClr val="083E8E"/>
          </a:solidFill>
          <a:ln w="9525" algn="ctr">
            <a:solidFill>
              <a:schemeClr val="tx1"/>
            </a:solidFill>
            <a:round/>
            <a:headEnd/>
            <a:tailEnd/>
          </a:ln>
        </p:spPr>
        <p:txBody>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endParaRPr lang="pt-BR" altLang="pt-BR" dirty="0"/>
          </a:p>
        </p:txBody>
      </p:sp>
      <p:sp>
        <p:nvSpPr>
          <p:cNvPr id="6" name="Retângulo 5"/>
          <p:cNvSpPr/>
          <p:nvPr/>
        </p:nvSpPr>
        <p:spPr>
          <a:xfrm>
            <a:off x="1691680" y="2564904"/>
            <a:ext cx="5397631" cy="769441"/>
          </a:xfrm>
          <a:prstGeom prst="rect">
            <a:avLst/>
          </a:prstGeom>
        </p:spPr>
        <p:txBody>
          <a:bodyPr wrap="none">
            <a:spAutoFit/>
          </a:bodyPr>
          <a:lstStyle/>
          <a:p>
            <a:r>
              <a:rPr lang="pt-BR" sz="4400" b="1" dirty="0" smtClean="0">
                <a:solidFill>
                  <a:schemeClr val="bg1"/>
                </a:solidFill>
                <a:latin typeface="Arial Narrow" panose="020B0606020202030204" pitchFamily="34" charset="0"/>
              </a:rPr>
              <a:t>Imunização e o Viajante</a:t>
            </a:r>
            <a:endParaRPr lang="pt-BR" sz="4400" b="1" dirty="0">
              <a:solidFill>
                <a:schemeClr val="bg1"/>
              </a:solidFill>
              <a:latin typeface="Arial Narrow" panose="020B0606020202030204" pitchFamily="34" charset="0"/>
            </a:endParaRPr>
          </a:p>
        </p:txBody>
      </p:sp>
      <p:sp>
        <p:nvSpPr>
          <p:cNvPr id="7" name="Retângulo 6"/>
          <p:cNvSpPr/>
          <p:nvPr/>
        </p:nvSpPr>
        <p:spPr>
          <a:xfrm>
            <a:off x="395536" y="4365104"/>
            <a:ext cx="8525172" cy="2308324"/>
          </a:xfrm>
          <a:prstGeom prst="rect">
            <a:avLst/>
          </a:prstGeom>
        </p:spPr>
        <p:txBody>
          <a:bodyPr wrap="square">
            <a:spAutoFit/>
          </a:bodyPr>
          <a:lstStyle/>
          <a:p>
            <a:pPr algn="ctr"/>
            <a:r>
              <a:rPr lang="pt-BR" altLang="pt-BR" b="1" dirty="0">
                <a:solidFill>
                  <a:schemeClr val="bg1"/>
                </a:solidFill>
                <a:latin typeface="Arial Narrow" panose="020B0606020202030204" pitchFamily="34" charset="0"/>
              </a:rPr>
              <a:t>Regiane Tigulini de S. Jordão</a:t>
            </a:r>
          </a:p>
          <a:p>
            <a:pPr algn="ctr"/>
            <a:r>
              <a:rPr lang="pt-BR" altLang="pt-BR" b="1" dirty="0">
                <a:solidFill>
                  <a:schemeClr val="bg1"/>
                </a:solidFill>
                <a:latin typeface="Arial Narrow" panose="020B0606020202030204" pitchFamily="34" charset="0"/>
              </a:rPr>
              <a:t> </a:t>
            </a:r>
          </a:p>
          <a:p>
            <a:pPr algn="ctr"/>
            <a:r>
              <a:rPr lang="pt-BR" altLang="pt-BR" b="1" dirty="0">
                <a:solidFill>
                  <a:schemeClr val="bg1"/>
                </a:solidFill>
                <a:latin typeface="Arial Narrow" panose="020B0606020202030204" pitchFamily="34" charset="0"/>
              </a:rPr>
              <a:t>Equipe Técnica de Normatização/Programa Nacional de Imunizações</a:t>
            </a:r>
          </a:p>
          <a:p>
            <a:pPr algn="ctr"/>
            <a:r>
              <a:rPr lang="pt-BR" altLang="pt-BR" b="1" dirty="0">
                <a:solidFill>
                  <a:schemeClr val="bg1"/>
                </a:solidFill>
                <a:latin typeface="Arial Narrow" panose="020B0606020202030204" pitchFamily="34" charset="0"/>
              </a:rPr>
              <a:t>Departamento de Vigilância de Doenças Transmissíveis</a:t>
            </a:r>
          </a:p>
          <a:p>
            <a:pPr algn="ctr"/>
            <a:r>
              <a:rPr lang="pt-BR" altLang="pt-BR" b="1" dirty="0">
                <a:solidFill>
                  <a:schemeClr val="bg1"/>
                </a:solidFill>
                <a:latin typeface="Arial Narrow" panose="020B0606020202030204" pitchFamily="34" charset="0"/>
              </a:rPr>
              <a:t>Secretaria  de Vigilância em Saúde</a:t>
            </a:r>
          </a:p>
          <a:p>
            <a:pPr algn="ctr"/>
            <a:r>
              <a:rPr lang="pt-BR" altLang="pt-BR" b="1" dirty="0">
                <a:solidFill>
                  <a:schemeClr val="bg1"/>
                </a:solidFill>
                <a:latin typeface="Arial Narrow" panose="020B0606020202030204" pitchFamily="34" charset="0"/>
              </a:rPr>
              <a:t>Ministério da Saúde</a:t>
            </a:r>
          </a:p>
        </p:txBody>
      </p:sp>
      <p:pic>
        <p:nvPicPr>
          <p:cNvPr id="2" name="Picture 2" descr="D:\Users\regiane.jordao\Documents\Saúde do viajante\programa_nacional_de_imunizaco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32656"/>
            <a:ext cx="2764532" cy="206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639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Vacina Febre Amarela</a:t>
            </a:r>
            <a:endParaRPr lang="pt-BR" dirty="0">
              <a:solidFill>
                <a:srgbClr val="800000"/>
              </a:solidFill>
            </a:endParaRPr>
          </a:p>
        </p:txBody>
      </p:sp>
      <p:sp>
        <p:nvSpPr>
          <p:cNvPr id="8" name="CaixaDeTexto 8"/>
          <p:cNvSpPr txBox="1">
            <a:spLocks noChangeArrowheads="1"/>
          </p:cNvSpPr>
          <p:nvPr/>
        </p:nvSpPr>
        <p:spPr bwMode="auto">
          <a:xfrm>
            <a:off x="387895" y="6156612"/>
            <a:ext cx="354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200" b="1" dirty="0">
                <a:solidFill>
                  <a:srgbClr val="0000FF"/>
                </a:solidFill>
                <a:latin typeface="Calibri" pitchFamily="34" charset="0"/>
              </a:rPr>
              <a:t>Nota Informativa n° 143/2014 CGPNI/DEVIT/SVS/MS</a:t>
            </a:r>
          </a:p>
        </p:txBody>
      </p:sp>
      <p:graphicFrame>
        <p:nvGraphicFramePr>
          <p:cNvPr id="7" name="Tabela 6"/>
          <p:cNvGraphicFramePr>
            <a:graphicFrameLocks noGrp="1"/>
          </p:cNvGraphicFramePr>
          <p:nvPr/>
        </p:nvGraphicFramePr>
        <p:xfrm>
          <a:off x="500063" y="1428750"/>
          <a:ext cx="8215312" cy="4224338"/>
        </p:xfrm>
        <a:graphic>
          <a:graphicData uri="http://schemas.openxmlformats.org/drawingml/2006/table">
            <a:tbl>
              <a:tblPr/>
              <a:tblGrid>
                <a:gridCol w="3142557"/>
                <a:gridCol w="5072755"/>
              </a:tblGrid>
              <a:tr h="357221">
                <a:tc>
                  <a:txBody>
                    <a:bodyPr/>
                    <a:lstStyle/>
                    <a:p>
                      <a:pPr marL="457200" algn="ctr">
                        <a:lnSpc>
                          <a:spcPct val="100000"/>
                        </a:lnSpc>
                        <a:spcAft>
                          <a:spcPts val="0"/>
                        </a:spcAft>
                      </a:pPr>
                      <a:r>
                        <a:rPr lang="pt-BR" sz="1800" b="1" dirty="0" smtClean="0">
                          <a:solidFill>
                            <a:srgbClr val="000000"/>
                          </a:solidFill>
                          <a:latin typeface="Arial" pitchFamily="34" charset="0"/>
                          <a:ea typeface="Times New Roman"/>
                          <a:cs typeface="Arial" pitchFamily="34" charset="0"/>
                        </a:rPr>
                        <a:t>Indicação</a:t>
                      </a:r>
                      <a:endParaRPr lang="pt-BR" sz="1800" dirty="0">
                        <a:latin typeface="Arial" pitchFamily="34" charset="0"/>
                        <a:ea typeface="Calibri"/>
                        <a:cs typeface="Arial" pitchFamily="34" charset="0"/>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457200" algn="ctr">
                        <a:lnSpc>
                          <a:spcPct val="100000"/>
                        </a:lnSpc>
                        <a:spcAft>
                          <a:spcPts val="0"/>
                        </a:spcAft>
                      </a:pPr>
                      <a:r>
                        <a:rPr lang="pt-BR" sz="1800" b="1" dirty="0">
                          <a:solidFill>
                            <a:srgbClr val="000000"/>
                          </a:solidFill>
                          <a:latin typeface="Arial" pitchFamily="34" charset="0"/>
                          <a:ea typeface="Times New Roman"/>
                          <a:cs typeface="Arial" pitchFamily="34" charset="0"/>
                        </a:rPr>
                        <a:t>Esquema</a:t>
                      </a:r>
                      <a:endParaRPr lang="pt-BR" sz="1800" dirty="0">
                        <a:latin typeface="Arial" pitchFamily="34" charset="0"/>
                        <a:ea typeface="Calibri"/>
                        <a:cs typeface="Arial" pitchFamily="34" charset="0"/>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r>
              <a:tr h="1343152">
                <a:tc>
                  <a:txBody>
                    <a:bodyPr/>
                    <a:lstStyle/>
                    <a:p>
                      <a:pPr marL="0" indent="0">
                        <a:lnSpc>
                          <a:spcPct val="115000"/>
                        </a:lnSpc>
                        <a:spcAft>
                          <a:spcPts val="0"/>
                        </a:spcAft>
                      </a:pPr>
                      <a:r>
                        <a:rPr lang="pt-BR" sz="1800" dirty="0">
                          <a:latin typeface="Arial" pitchFamily="34" charset="0"/>
                          <a:ea typeface="Calibri"/>
                          <a:cs typeface="Arial" pitchFamily="34" charset="0"/>
                        </a:rPr>
                        <a:t>Viajantes</a:t>
                      </a: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noFill/>
                  </a:tcPr>
                </a:tc>
                <a:tc>
                  <a:txBody>
                    <a:bodyPr/>
                    <a:lstStyle/>
                    <a:p>
                      <a:pPr algn="just">
                        <a:lnSpc>
                          <a:spcPct val="115000"/>
                        </a:lnSpc>
                        <a:spcAft>
                          <a:spcPts val="0"/>
                        </a:spcAft>
                        <a:buFont typeface="Arial" pitchFamily="34" charset="0"/>
                        <a:buChar char="•"/>
                      </a:pPr>
                      <a:r>
                        <a:rPr lang="pt-BR" sz="1800" dirty="0" smtClean="0">
                          <a:latin typeface="Arial" pitchFamily="34" charset="0"/>
                          <a:ea typeface="Calibri"/>
                          <a:cs typeface="Arial" pitchFamily="34" charset="0"/>
                        </a:rPr>
                        <a:t> viagens </a:t>
                      </a:r>
                      <a:r>
                        <a:rPr lang="pt-BR" sz="1800" dirty="0">
                          <a:latin typeface="Arial" pitchFamily="34" charset="0"/>
                          <a:ea typeface="Calibri"/>
                          <a:cs typeface="Arial" pitchFamily="34" charset="0"/>
                        </a:rPr>
                        <a:t>internacionais: </a:t>
                      </a:r>
                      <a:endParaRPr lang="pt-BR" sz="1800" dirty="0" smtClean="0">
                        <a:latin typeface="Arial" pitchFamily="34" charset="0"/>
                        <a:ea typeface="Calibri"/>
                        <a:cs typeface="Arial" pitchFamily="34" charset="0"/>
                      </a:endParaRPr>
                    </a:p>
                    <a:p>
                      <a:pPr lvl="1" algn="l">
                        <a:lnSpc>
                          <a:spcPct val="115000"/>
                        </a:lnSpc>
                        <a:spcAft>
                          <a:spcPts val="0"/>
                        </a:spcAft>
                        <a:buFont typeface="Arial" pitchFamily="34" charset="0"/>
                        <a:buChar char="•"/>
                      </a:pPr>
                      <a:r>
                        <a:rPr lang="pt-BR" sz="1800" dirty="0" smtClean="0">
                          <a:latin typeface="Arial" pitchFamily="34" charset="0"/>
                          <a:ea typeface="Calibri"/>
                          <a:cs typeface="Arial" pitchFamily="34" charset="0"/>
                        </a:rPr>
                        <a:t> seguir </a:t>
                      </a:r>
                      <a:r>
                        <a:rPr lang="pt-BR" sz="1800" dirty="0">
                          <a:latin typeface="Arial" pitchFamily="34" charset="0"/>
                          <a:ea typeface="Calibri"/>
                          <a:cs typeface="Arial" pitchFamily="34" charset="0"/>
                        </a:rPr>
                        <a:t>as recomendações do Regulamento Sanitário Internacional (RSI</a:t>
                      </a:r>
                      <a:r>
                        <a:rPr lang="pt-BR" sz="1800" dirty="0" smtClean="0">
                          <a:latin typeface="Arial" pitchFamily="34" charset="0"/>
                          <a:ea typeface="Calibri"/>
                          <a:cs typeface="Arial" pitchFamily="34" charset="0"/>
                        </a:rPr>
                        <a:t>)</a:t>
                      </a:r>
                      <a:endParaRPr lang="pt-BR" sz="1800" dirty="0">
                        <a:latin typeface="Arial" pitchFamily="34" charset="0"/>
                        <a:ea typeface="Calibri"/>
                        <a:cs typeface="Arial" pitchFamily="34" charset="0"/>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noFill/>
                  </a:tcPr>
                </a:tc>
              </a:tr>
              <a:tr h="2523965">
                <a:tc>
                  <a:txBody>
                    <a:bodyPr/>
                    <a:lstStyle/>
                    <a:p>
                      <a:pPr marL="457200">
                        <a:lnSpc>
                          <a:spcPct val="115000"/>
                        </a:lnSpc>
                        <a:spcAft>
                          <a:spcPts val="0"/>
                        </a:spcAft>
                      </a:pPr>
                      <a:endParaRPr lang="pt-BR" sz="1800" dirty="0">
                        <a:latin typeface="Arial" pitchFamily="34" charset="0"/>
                        <a:ea typeface="Calibri"/>
                        <a:cs typeface="Arial" pitchFamily="34" charset="0"/>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buFont typeface="Arial" pitchFamily="34" charset="0"/>
                        <a:buChar char="•"/>
                      </a:pPr>
                      <a:r>
                        <a:rPr lang="pt-BR" sz="1800" dirty="0" smtClean="0">
                          <a:latin typeface="Arial" pitchFamily="34" charset="0"/>
                          <a:ea typeface="Calibri"/>
                          <a:cs typeface="Arial" pitchFamily="34" charset="0"/>
                        </a:rPr>
                        <a:t> viagens </a:t>
                      </a:r>
                      <a:r>
                        <a:rPr lang="pt-BR" sz="1800" dirty="0">
                          <a:latin typeface="Arial" pitchFamily="34" charset="0"/>
                          <a:ea typeface="Calibri"/>
                          <a:cs typeface="Arial" pitchFamily="34" charset="0"/>
                        </a:rPr>
                        <a:t>para áreas com recomendação de vacina, no Brasil: </a:t>
                      </a:r>
                      <a:endParaRPr lang="pt-BR" sz="1800" dirty="0" smtClean="0">
                        <a:latin typeface="Arial" pitchFamily="34" charset="0"/>
                        <a:ea typeface="Calibri"/>
                        <a:cs typeface="Arial" pitchFamily="34" charset="0"/>
                      </a:endParaRPr>
                    </a:p>
                    <a:p>
                      <a:pPr lvl="1" algn="just">
                        <a:lnSpc>
                          <a:spcPct val="115000"/>
                        </a:lnSpc>
                        <a:spcAft>
                          <a:spcPts val="0"/>
                        </a:spcAft>
                        <a:buFont typeface="Arial" pitchFamily="34" charset="0"/>
                        <a:buChar char="•"/>
                      </a:pPr>
                      <a:r>
                        <a:rPr lang="pt-BR" sz="1800" dirty="0" smtClean="0">
                          <a:latin typeface="Arial" pitchFamily="34" charset="0"/>
                          <a:ea typeface="Calibri"/>
                          <a:cs typeface="Arial" pitchFamily="34" charset="0"/>
                        </a:rPr>
                        <a:t> vacinar</a:t>
                      </a:r>
                      <a:r>
                        <a:rPr lang="pt-BR" sz="1800" dirty="0">
                          <a:latin typeface="Arial" pitchFamily="34" charset="0"/>
                          <a:ea typeface="Calibri"/>
                          <a:cs typeface="Arial" pitchFamily="34" charset="0"/>
                        </a:rPr>
                        <a:t>, de acordo com as normas do PNI, pelo menos 10 dias antes da </a:t>
                      </a:r>
                      <a:r>
                        <a:rPr lang="pt-BR" sz="1800" dirty="0" smtClean="0">
                          <a:latin typeface="Arial" pitchFamily="34" charset="0"/>
                          <a:ea typeface="Calibri"/>
                          <a:cs typeface="Arial" pitchFamily="34" charset="0"/>
                        </a:rPr>
                        <a:t>viagem </a:t>
                      </a:r>
                      <a:r>
                        <a:rPr lang="pt-BR" sz="1800" dirty="0">
                          <a:latin typeface="Arial" pitchFamily="34" charset="0"/>
                          <a:ea typeface="Calibri"/>
                          <a:cs typeface="Arial" pitchFamily="34" charset="0"/>
                        </a:rPr>
                        <a:t>no caso de </a:t>
                      </a:r>
                      <a:r>
                        <a:rPr lang="pt-BR" sz="1800" dirty="0" err="1" smtClean="0">
                          <a:latin typeface="Arial" pitchFamily="34" charset="0"/>
                          <a:ea typeface="Calibri"/>
                          <a:cs typeface="Arial" pitchFamily="34" charset="0"/>
                        </a:rPr>
                        <a:t>primovacinação</a:t>
                      </a:r>
                      <a:r>
                        <a:rPr lang="pt-BR" sz="1800" dirty="0" smtClean="0">
                          <a:latin typeface="Arial" pitchFamily="34" charset="0"/>
                          <a:ea typeface="Calibri"/>
                          <a:cs typeface="Arial" pitchFamily="34" charset="0"/>
                        </a:rPr>
                        <a:t> </a:t>
                      </a:r>
                    </a:p>
                    <a:p>
                      <a:pPr lvl="1" algn="just">
                        <a:lnSpc>
                          <a:spcPct val="115000"/>
                        </a:lnSpc>
                        <a:spcAft>
                          <a:spcPts val="0"/>
                        </a:spcAft>
                        <a:buFont typeface="Arial" pitchFamily="34" charset="0"/>
                        <a:buChar char="•"/>
                      </a:pPr>
                      <a:r>
                        <a:rPr lang="pt-BR" sz="1800" dirty="0" smtClean="0">
                          <a:latin typeface="Arial" pitchFamily="34" charset="0"/>
                          <a:ea typeface="Calibri"/>
                          <a:cs typeface="Arial" pitchFamily="34" charset="0"/>
                        </a:rPr>
                        <a:t> o </a:t>
                      </a:r>
                      <a:r>
                        <a:rPr lang="pt-BR" sz="1800" dirty="0">
                          <a:latin typeface="Arial" pitchFamily="34" charset="0"/>
                          <a:ea typeface="Calibri"/>
                          <a:cs typeface="Arial" pitchFamily="34" charset="0"/>
                        </a:rPr>
                        <a:t>prazo de 10 dias não se aplica no caso de </a:t>
                      </a:r>
                      <a:r>
                        <a:rPr lang="pt-BR" sz="1800" dirty="0" smtClean="0">
                          <a:latin typeface="Arial" pitchFamily="34" charset="0"/>
                          <a:ea typeface="Calibri"/>
                          <a:cs typeface="Arial" pitchFamily="34" charset="0"/>
                        </a:rPr>
                        <a:t>revacinação</a:t>
                      </a:r>
                    </a:p>
                    <a:p>
                      <a:pPr lvl="1" algn="just">
                        <a:lnSpc>
                          <a:spcPct val="115000"/>
                        </a:lnSpc>
                        <a:spcAft>
                          <a:spcPts val="0"/>
                        </a:spcAft>
                        <a:buFont typeface="Arial" pitchFamily="34" charset="0"/>
                        <a:buNone/>
                      </a:pPr>
                      <a:endParaRPr lang="pt-BR" sz="1800" dirty="0">
                        <a:latin typeface="Arial" pitchFamily="34" charset="0"/>
                        <a:ea typeface="Calibri"/>
                        <a:cs typeface="Arial" pitchFamily="34" charset="0"/>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8210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Febre Amarela</a:t>
            </a:r>
            <a:endParaRPr lang="pt-BR" dirty="0">
              <a:solidFill>
                <a:srgbClr val="800000"/>
              </a:solidFill>
            </a:endParaRPr>
          </a:p>
        </p:txBody>
      </p:sp>
      <p:sp>
        <p:nvSpPr>
          <p:cNvPr id="2" name="Espaço Reservado para Conteúdo 1"/>
          <p:cNvSpPr>
            <a:spLocks noGrp="1"/>
          </p:cNvSpPr>
          <p:nvPr>
            <p:ph idx="1"/>
          </p:nvPr>
        </p:nvSpPr>
        <p:spPr>
          <a:xfrm>
            <a:off x="685800" y="1340768"/>
            <a:ext cx="7772400" cy="4755232"/>
          </a:xfrm>
        </p:spPr>
        <p:txBody>
          <a:bodyPr/>
          <a:lstStyle/>
          <a:p>
            <a:pPr marL="0" indent="0">
              <a:buNone/>
            </a:pPr>
            <a:endParaRPr lang="pt-BR" dirty="0"/>
          </a:p>
        </p:txBody>
      </p:sp>
      <p:pic>
        <p:nvPicPr>
          <p:cNvPr id="1027" name="Picture 3" descr="D:\Users\regiane.jordao\Documents\Saúde do viajante\FA\ITH_YF_vaccination_afri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74" y="943424"/>
            <a:ext cx="8644006" cy="573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795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683568" y="116632"/>
            <a:ext cx="7772400" cy="1143000"/>
          </a:xfrm>
        </p:spPr>
        <p:txBody>
          <a:bodyPr/>
          <a:lstStyle/>
          <a:p>
            <a:r>
              <a:rPr lang="pt-BR" dirty="0" smtClean="0">
                <a:solidFill>
                  <a:srgbClr val="800000"/>
                </a:solidFill>
              </a:rPr>
              <a:t>Febre Amarela</a:t>
            </a:r>
            <a:endParaRPr lang="pt-BR" dirty="0">
              <a:solidFill>
                <a:srgbClr val="800000"/>
              </a:solidFill>
            </a:endParaRPr>
          </a:p>
        </p:txBody>
      </p:sp>
      <p:sp>
        <p:nvSpPr>
          <p:cNvPr id="5" name="Espaço Reservado para Conteúdo 4"/>
          <p:cNvSpPr>
            <a:spLocks noGrp="1"/>
          </p:cNvSpPr>
          <p:nvPr>
            <p:ph sz="half" idx="1"/>
          </p:nvPr>
        </p:nvSpPr>
        <p:spPr/>
        <p:txBody>
          <a:bodyPr/>
          <a:lstStyle/>
          <a:p>
            <a:endParaRPr lang="pt-BR"/>
          </a:p>
        </p:txBody>
      </p:sp>
      <p:sp>
        <p:nvSpPr>
          <p:cNvPr id="7" name="Espaço Reservado para Conteúdo 6"/>
          <p:cNvSpPr>
            <a:spLocks noGrp="1"/>
          </p:cNvSpPr>
          <p:nvPr>
            <p:ph sz="half" idx="2"/>
          </p:nvPr>
        </p:nvSpPr>
        <p:spPr>
          <a:xfrm>
            <a:off x="5076056" y="1556792"/>
            <a:ext cx="3593976" cy="4114800"/>
          </a:xfrm>
        </p:spPr>
        <p:txBody>
          <a:bodyPr/>
          <a:lstStyle/>
          <a:p>
            <a:pPr>
              <a:buFont typeface="Wingdings" pitchFamily="2" charset="2"/>
              <a:buChar char="ü"/>
            </a:pPr>
            <a:r>
              <a:rPr lang="pt-BR" dirty="0" smtClean="0"/>
              <a:t>Brasil: 3.530 municípios ACRV</a:t>
            </a:r>
          </a:p>
          <a:p>
            <a:pPr>
              <a:buFont typeface="Wingdings" pitchFamily="2" charset="2"/>
              <a:buChar char="ü"/>
            </a:pPr>
            <a:endParaRPr lang="pt-BR" dirty="0"/>
          </a:p>
          <a:p>
            <a:pPr>
              <a:buFont typeface="Wingdings" pitchFamily="2" charset="2"/>
              <a:buChar char="ü"/>
            </a:pPr>
            <a:endParaRPr lang="pt-BR" dirty="0" smtClean="0"/>
          </a:p>
          <a:p>
            <a:pPr marL="0" indent="0">
              <a:buNone/>
            </a:pPr>
            <a:endParaRPr lang="pt-B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32536"/>
            <a:ext cx="4392488" cy="586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819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679122" y="116632"/>
            <a:ext cx="7772400" cy="1143000"/>
          </a:xfrm>
        </p:spPr>
        <p:txBody>
          <a:bodyPr/>
          <a:lstStyle/>
          <a:p>
            <a:r>
              <a:rPr lang="pt-BR" dirty="0" smtClean="0">
                <a:solidFill>
                  <a:srgbClr val="800000"/>
                </a:solidFill>
              </a:rPr>
              <a:t>Febre Amarela</a:t>
            </a:r>
            <a:endParaRPr lang="pt-BR" dirty="0">
              <a:solidFill>
                <a:srgbClr val="800000"/>
              </a:solidFill>
            </a:endParaRPr>
          </a:p>
        </p:txBody>
      </p:sp>
      <p:sp>
        <p:nvSpPr>
          <p:cNvPr id="4" name="Espaço Reservado para Conteúdo 3"/>
          <p:cNvSpPr>
            <a:spLocks noGrp="1"/>
          </p:cNvSpPr>
          <p:nvPr>
            <p:ph idx="1"/>
          </p:nvPr>
        </p:nvSpPr>
        <p:spPr/>
        <p:txBody>
          <a:bodyPr/>
          <a:lstStyle/>
          <a:p>
            <a:endParaRPr lang="pt-B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13" y="938353"/>
            <a:ext cx="8496944" cy="5803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196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679122" y="116632"/>
            <a:ext cx="7772400" cy="1143000"/>
          </a:xfrm>
        </p:spPr>
        <p:txBody>
          <a:bodyPr/>
          <a:lstStyle/>
          <a:p>
            <a:r>
              <a:rPr lang="pt-BR" dirty="0" smtClean="0">
                <a:solidFill>
                  <a:srgbClr val="800000"/>
                </a:solidFill>
              </a:rPr>
              <a:t>Febre Amarela</a:t>
            </a:r>
            <a:endParaRPr lang="pt-BR" dirty="0">
              <a:solidFill>
                <a:srgbClr val="800000"/>
              </a:solidFill>
            </a:endParaRPr>
          </a:p>
        </p:txBody>
      </p:sp>
      <p:sp>
        <p:nvSpPr>
          <p:cNvPr id="4" name="Espaço Reservado para Conteúdo 3"/>
          <p:cNvSpPr>
            <a:spLocks noGrp="1"/>
          </p:cNvSpPr>
          <p:nvPr>
            <p:ph idx="1"/>
          </p:nvPr>
        </p:nvSpPr>
        <p:spPr>
          <a:xfrm>
            <a:off x="751739" y="2204864"/>
            <a:ext cx="7772400" cy="4114800"/>
          </a:xfrm>
        </p:spPr>
        <p:txBody>
          <a:bodyPr/>
          <a:lstStyle/>
          <a:p>
            <a:endParaRPr lang="pt-BR" dirty="0" smtClean="0"/>
          </a:p>
          <a:p>
            <a:endParaRPr lang="pt-BR" dirty="0"/>
          </a:p>
          <a:p>
            <a:endParaRPr lang="pt-BR" dirty="0" smtClean="0"/>
          </a:p>
          <a:p>
            <a:endParaRPr lang="pt-BR" dirty="0"/>
          </a:p>
          <a:p>
            <a:endParaRPr lang="pt-BR" dirty="0" smtClean="0"/>
          </a:p>
          <a:p>
            <a:endParaRPr lang="pt-BR" dirty="0"/>
          </a:p>
          <a:p>
            <a:pPr marL="0" indent="0">
              <a:buNone/>
            </a:pPr>
            <a:endParaRPr lang="pt-BR" sz="2000" dirty="0" smtClean="0">
              <a:solidFill>
                <a:srgbClr val="08278A"/>
              </a:solidFill>
            </a:endParaRPr>
          </a:p>
          <a:p>
            <a:pPr marL="0" indent="0">
              <a:buNone/>
            </a:pPr>
            <a:r>
              <a:rPr lang="pt-BR" sz="2000" dirty="0" smtClean="0">
                <a:solidFill>
                  <a:srgbClr val="08278A"/>
                </a:solidFill>
              </a:rPr>
              <a:t>http</a:t>
            </a:r>
            <a:r>
              <a:rPr lang="pt-BR" sz="2000" dirty="0">
                <a:solidFill>
                  <a:srgbClr val="08278A"/>
                </a:solidFill>
              </a:rPr>
              <a:t>://www.who.int/ith/2015-ith-annex1.pdf?ua=1</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052736"/>
            <a:ext cx="6336704" cy="472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485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Febre Amarela</a:t>
            </a:r>
            <a:endParaRPr lang="pt-BR" dirty="0">
              <a:solidFill>
                <a:srgbClr val="800000"/>
              </a:solidFill>
            </a:endParaRPr>
          </a:p>
        </p:txBody>
      </p:sp>
      <p:sp>
        <p:nvSpPr>
          <p:cNvPr id="2" name="Espaço Reservado para Conteúdo 1"/>
          <p:cNvSpPr>
            <a:spLocks noGrp="1"/>
          </p:cNvSpPr>
          <p:nvPr>
            <p:ph idx="1"/>
          </p:nvPr>
        </p:nvSpPr>
        <p:spPr>
          <a:xfrm>
            <a:off x="685800" y="1340768"/>
            <a:ext cx="7772400" cy="4755232"/>
          </a:xfrm>
        </p:spPr>
        <p:txBody>
          <a:bodyPr/>
          <a:lstStyle/>
          <a:p>
            <a:pPr marL="0" indent="0">
              <a:buNone/>
            </a:pPr>
            <a:endParaRPr lang="pt-B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95" y="980728"/>
            <a:ext cx="8504585"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816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Febre Amarela</a:t>
            </a:r>
            <a:endParaRPr lang="pt-BR" dirty="0">
              <a:solidFill>
                <a:srgbClr val="800000"/>
              </a:solidFill>
            </a:endParaRPr>
          </a:p>
        </p:txBody>
      </p:sp>
      <p:sp>
        <p:nvSpPr>
          <p:cNvPr id="2" name="Espaço Reservado para Conteúdo 1"/>
          <p:cNvSpPr>
            <a:spLocks noGrp="1"/>
          </p:cNvSpPr>
          <p:nvPr>
            <p:ph idx="1"/>
          </p:nvPr>
        </p:nvSpPr>
        <p:spPr>
          <a:xfrm>
            <a:off x="685800" y="1340768"/>
            <a:ext cx="7772400" cy="4755232"/>
          </a:xfrm>
        </p:spPr>
        <p:txBody>
          <a:bodyPr/>
          <a:lstStyle/>
          <a:p>
            <a:pPr marL="0" indent="0">
              <a:buNone/>
            </a:pPr>
            <a:endParaRPr lang="pt-BR" dirty="0" smtClean="0"/>
          </a:p>
          <a:p>
            <a:pPr marL="0" indent="0">
              <a:buNone/>
            </a:pPr>
            <a:endParaRPr lang="pt-BR" dirty="0"/>
          </a:p>
          <a:p>
            <a:pPr marL="0" indent="0">
              <a:buNone/>
            </a:pPr>
            <a:endParaRPr lang="pt-BR" dirty="0" smtClean="0"/>
          </a:p>
          <a:p>
            <a:pPr marL="0" indent="0">
              <a:buNone/>
            </a:pPr>
            <a:endParaRPr lang="pt-BR" dirty="0"/>
          </a:p>
          <a:p>
            <a:pPr marL="0" indent="0">
              <a:buNone/>
            </a:pPr>
            <a:endParaRPr lang="pt-BR" dirty="0" smtClean="0"/>
          </a:p>
          <a:p>
            <a:pPr marL="0" indent="0">
              <a:buNone/>
            </a:pPr>
            <a:endParaRPr lang="pt-BR" dirty="0"/>
          </a:p>
          <a:p>
            <a:pPr marL="0" indent="0">
              <a:buNone/>
            </a:pPr>
            <a:endParaRPr lang="pt-BR" dirty="0" smtClean="0"/>
          </a:p>
          <a:p>
            <a:pPr marL="0" indent="0">
              <a:buNone/>
            </a:pPr>
            <a:endParaRPr lang="pt-BR" dirty="0"/>
          </a:p>
          <a:p>
            <a:pPr marL="0" indent="0">
              <a:buNone/>
            </a:pPr>
            <a:r>
              <a:rPr lang="pt-BR" dirty="0" smtClean="0">
                <a:hlinkClick r:id="rId3"/>
              </a:rPr>
              <a:t>www.saude.gov.br/svs</a:t>
            </a:r>
            <a:endParaRPr lang="pt-BR" dirty="0" smtClean="0"/>
          </a:p>
          <a:p>
            <a:pPr marL="0" indent="0">
              <a:buNone/>
            </a:pPr>
            <a:r>
              <a:rPr lang="pt-BR" dirty="0" smtClean="0"/>
              <a:t> </a:t>
            </a:r>
            <a:endParaRPr lang="pt-BR"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492" y="980728"/>
            <a:ext cx="6251600" cy="51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927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Febre Amarela</a:t>
            </a:r>
            <a:endParaRPr lang="pt-BR" dirty="0">
              <a:solidFill>
                <a:srgbClr val="800000"/>
              </a:solidFill>
            </a:endParaRPr>
          </a:p>
        </p:txBody>
      </p:sp>
      <p:sp>
        <p:nvSpPr>
          <p:cNvPr id="2" name="Espaço Reservado para Conteúdo 1"/>
          <p:cNvSpPr>
            <a:spLocks noGrp="1"/>
          </p:cNvSpPr>
          <p:nvPr>
            <p:ph idx="1"/>
          </p:nvPr>
        </p:nvSpPr>
        <p:spPr>
          <a:xfrm>
            <a:off x="575220" y="1331680"/>
            <a:ext cx="7772400" cy="4755232"/>
          </a:xfrm>
        </p:spPr>
        <p:txBody>
          <a:bodyPr/>
          <a:lstStyle/>
          <a:p>
            <a:pPr marL="0" indent="0">
              <a:buNone/>
            </a:pPr>
            <a:endParaRPr lang="pt-B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95" y="1052736"/>
            <a:ext cx="8504585"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595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0277" y="116632"/>
            <a:ext cx="7772400" cy="1143000"/>
          </a:xfrm>
        </p:spPr>
        <p:txBody>
          <a:bodyPr/>
          <a:lstStyle/>
          <a:p>
            <a:r>
              <a:rPr lang="pt-BR" dirty="0" smtClean="0">
                <a:solidFill>
                  <a:srgbClr val="800000"/>
                </a:solidFill>
              </a:rPr>
              <a:t>Vacina de Poliomielite</a:t>
            </a:r>
            <a:endParaRPr lang="pt-BR" dirty="0">
              <a:solidFill>
                <a:srgbClr val="800000"/>
              </a:solidFill>
            </a:endParaRPr>
          </a:p>
        </p:txBody>
      </p:sp>
      <p:sp>
        <p:nvSpPr>
          <p:cNvPr id="5" name="Espaço Reservado para Texto 4"/>
          <p:cNvSpPr>
            <a:spLocks noGrp="1"/>
          </p:cNvSpPr>
          <p:nvPr>
            <p:ph idx="1"/>
          </p:nvPr>
        </p:nvSpPr>
        <p:spPr>
          <a:xfrm>
            <a:off x="685800" y="1412776"/>
            <a:ext cx="7772400" cy="4683224"/>
          </a:xfrm>
        </p:spPr>
        <p:txBody>
          <a:bodyPr/>
          <a:lstStyle/>
          <a:p>
            <a:pPr>
              <a:buFont typeface="Wingdings" pitchFamily="2" charset="2"/>
              <a:buChar char="Ø"/>
            </a:pPr>
            <a:r>
              <a:rPr lang="pt-BR" dirty="0" smtClean="0">
                <a:solidFill>
                  <a:srgbClr val="800000"/>
                </a:solidFill>
              </a:rPr>
              <a:t>1989 – último caso registrado no país</a:t>
            </a:r>
          </a:p>
          <a:p>
            <a:endParaRPr lang="pt-BR" dirty="0" smtClean="0">
              <a:solidFill>
                <a:srgbClr val="800000"/>
              </a:solidFill>
            </a:endParaRPr>
          </a:p>
          <a:p>
            <a:pPr>
              <a:buFont typeface="Wingdings" pitchFamily="2" charset="2"/>
              <a:buChar char="Ø"/>
            </a:pPr>
            <a:r>
              <a:rPr lang="pt-BR" dirty="0" smtClean="0">
                <a:solidFill>
                  <a:srgbClr val="800000"/>
                </a:solidFill>
              </a:rPr>
              <a:t>1994 – Certificação de área livre de circulação do </a:t>
            </a:r>
            <a:r>
              <a:rPr lang="pt-BR" dirty="0" err="1" smtClean="0">
                <a:solidFill>
                  <a:srgbClr val="800000"/>
                </a:solidFill>
              </a:rPr>
              <a:t>poliovírus</a:t>
            </a:r>
            <a:r>
              <a:rPr lang="pt-BR" dirty="0" smtClean="0">
                <a:solidFill>
                  <a:srgbClr val="800000"/>
                </a:solidFill>
              </a:rPr>
              <a:t> selvagem</a:t>
            </a:r>
          </a:p>
          <a:p>
            <a:endParaRPr lang="pt-BR" dirty="0" smtClean="0">
              <a:solidFill>
                <a:srgbClr val="800000"/>
              </a:solidFill>
            </a:endParaRPr>
          </a:p>
          <a:p>
            <a:pPr>
              <a:buFont typeface="Wingdings" pitchFamily="2" charset="2"/>
              <a:buChar char="Ø"/>
            </a:pPr>
            <a:r>
              <a:rPr lang="pt-BR" dirty="0" smtClean="0">
                <a:solidFill>
                  <a:srgbClr val="800000"/>
                </a:solidFill>
              </a:rPr>
              <a:t>2013 a 2018 – WHO Erradicação </a:t>
            </a:r>
            <a:r>
              <a:rPr lang="pt-BR" dirty="0" err="1" smtClean="0">
                <a:solidFill>
                  <a:srgbClr val="800000"/>
                </a:solidFill>
              </a:rPr>
              <a:t>Polio</a:t>
            </a:r>
            <a:endParaRPr lang="pt-BR" dirty="0" smtClean="0">
              <a:solidFill>
                <a:srgbClr val="800000"/>
              </a:solidFill>
            </a:endParaRPr>
          </a:p>
          <a:p>
            <a:endParaRPr lang="pt-BR" dirty="0" smtClean="0">
              <a:solidFill>
                <a:srgbClr val="800000"/>
              </a:solidFill>
            </a:endParaRPr>
          </a:p>
        </p:txBody>
      </p:sp>
    </p:spTree>
    <p:extLst>
      <p:ext uri="{BB962C8B-B14F-4D97-AF65-F5344CB8AC3E}">
        <p14:creationId xmlns:p14="http://schemas.microsoft.com/office/powerpoint/2010/main" val="3285731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397724" y="116632"/>
            <a:ext cx="8229600" cy="1143000"/>
          </a:xfrm>
        </p:spPr>
        <p:txBody>
          <a:bodyPr/>
          <a:lstStyle/>
          <a:p>
            <a:r>
              <a:rPr lang="pt-BR" dirty="0" smtClean="0">
                <a:solidFill>
                  <a:srgbClr val="800000"/>
                </a:solidFill>
              </a:rPr>
              <a:t>Vacina de Poliomielite (VIP)</a:t>
            </a:r>
            <a:endParaRPr lang="pt-BR" dirty="0">
              <a:solidFill>
                <a:srgbClr val="800000"/>
              </a:solidFill>
            </a:endParaRPr>
          </a:p>
        </p:txBody>
      </p:sp>
      <p:sp>
        <p:nvSpPr>
          <p:cNvPr id="5" name="Espaço Reservado para Texto 4"/>
          <p:cNvSpPr>
            <a:spLocks noGrp="1"/>
          </p:cNvSpPr>
          <p:nvPr>
            <p:ph type="body" idx="1"/>
          </p:nvPr>
        </p:nvSpPr>
        <p:spPr>
          <a:xfrm>
            <a:off x="251520" y="1268760"/>
            <a:ext cx="4040188" cy="639762"/>
          </a:xfrm>
        </p:spPr>
        <p:txBody>
          <a:bodyPr/>
          <a:lstStyle/>
          <a:p>
            <a:pPr algn="ctr"/>
            <a:r>
              <a:rPr lang="pt-BR" dirty="0" smtClean="0">
                <a:solidFill>
                  <a:srgbClr val="800000"/>
                </a:solidFill>
              </a:rPr>
              <a:t>Indicação</a:t>
            </a:r>
            <a:endParaRPr lang="pt-BR" dirty="0">
              <a:solidFill>
                <a:srgbClr val="800000"/>
              </a:solidFill>
            </a:endParaRPr>
          </a:p>
        </p:txBody>
      </p:sp>
      <p:sp>
        <p:nvSpPr>
          <p:cNvPr id="2" name="Espaço Reservado para Conteúdo 1"/>
          <p:cNvSpPr>
            <a:spLocks noGrp="1"/>
          </p:cNvSpPr>
          <p:nvPr>
            <p:ph sz="half" idx="2"/>
          </p:nvPr>
        </p:nvSpPr>
        <p:spPr>
          <a:xfrm>
            <a:off x="611560" y="2204864"/>
            <a:ext cx="3240360" cy="3561259"/>
          </a:xfrm>
        </p:spPr>
        <p:txBody>
          <a:bodyPr/>
          <a:lstStyle/>
          <a:p>
            <a:pPr>
              <a:buFont typeface="Wingdings" pitchFamily="2" charset="2"/>
              <a:buChar char="ü"/>
            </a:pPr>
            <a:r>
              <a:rPr lang="pt-BR" dirty="0" err="1" smtClean="0"/>
              <a:t>Poliovírus</a:t>
            </a:r>
            <a:r>
              <a:rPr lang="pt-BR" dirty="0" smtClean="0"/>
              <a:t> 1, 2 e 3 inativados</a:t>
            </a:r>
          </a:p>
          <a:p>
            <a:pPr marL="0" indent="0">
              <a:buNone/>
            </a:pPr>
            <a:endParaRPr lang="pt-BR" dirty="0" smtClean="0"/>
          </a:p>
          <a:p>
            <a:pPr>
              <a:buFont typeface="Wingdings" pitchFamily="2" charset="2"/>
              <a:buChar char="ü"/>
            </a:pPr>
            <a:r>
              <a:rPr lang="pt-BR" dirty="0" smtClean="0"/>
              <a:t>2m a &lt;5 anos</a:t>
            </a:r>
          </a:p>
        </p:txBody>
      </p:sp>
      <p:sp>
        <p:nvSpPr>
          <p:cNvPr id="6" name="Espaço Reservado para Texto 5"/>
          <p:cNvSpPr>
            <a:spLocks noGrp="1"/>
          </p:cNvSpPr>
          <p:nvPr>
            <p:ph type="body" sz="quarter" idx="3"/>
          </p:nvPr>
        </p:nvSpPr>
        <p:spPr>
          <a:xfrm>
            <a:off x="4461420" y="1556792"/>
            <a:ext cx="4041775" cy="639762"/>
          </a:xfrm>
        </p:spPr>
        <p:txBody>
          <a:bodyPr/>
          <a:lstStyle/>
          <a:p>
            <a:pPr algn="ctr"/>
            <a:r>
              <a:rPr lang="pt-BR" dirty="0" err="1" smtClean="0">
                <a:solidFill>
                  <a:srgbClr val="800000"/>
                </a:solidFill>
              </a:rPr>
              <a:t>Contra-indicação</a:t>
            </a:r>
            <a:r>
              <a:rPr lang="pt-BR" dirty="0" smtClean="0">
                <a:solidFill>
                  <a:srgbClr val="800000"/>
                </a:solidFill>
              </a:rPr>
              <a:t> / Precauções</a:t>
            </a:r>
            <a:endParaRPr lang="pt-BR" dirty="0">
              <a:solidFill>
                <a:srgbClr val="800000"/>
              </a:solidFill>
            </a:endParaRPr>
          </a:p>
        </p:txBody>
      </p:sp>
      <p:sp>
        <p:nvSpPr>
          <p:cNvPr id="4" name="Espaço Reservado para Conteúdo 3"/>
          <p:cNvSpPr>
            <a:spLocks noGrp="1"/>
          </p:cNvSpPr>
          <p:nvPr>
            <p:ph sz="quarter" idx="4"/>
          </p:nvPr>
        </p:nvSpPr>
        <p:spPr>
          <a:xfrm>
            <a:off x="4645025" y="2780927"/>
            <a:ext cx="4041775" cy="3345235"/>
          </a:xfrm>
        </p:spPr>
        <p:txBody>
          <a:bodyPr/>
          <a:lstStyle/>
          <a:p>
            <a:pPr>
              <a:buFont typeface="Wingdings" pitchFamily="2" charset="2"/>
              <a:buChar char="ü"/>
            </a:pPr>
            <a:r>
              <a:rPr lang="pt-BR" dirty="0" smtClean="0"/>
              <a:t>Reação anafilática em dose anterior</a:t>
            </a:r>
            <a:endParaRPr lang="pt-BR" dirty="0"/>
          </a:p>
        </p:txBody>
      </p:sp>
    </p:spTree>
    <p:extLst>
      <p:ext uri="{BB962C8B-B14F-4D97-AF65-F5344CB8AC3E}">
        <p14:creationId xmlns:p14="http://schemas.microsoft.com/office/powerpoint/2010/main" val="1670083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pic>
        <p:nvPicPr>
          <p:cNvPr id="88069" name="Image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797152"/>
            <a:ext cx="3075062" cy="174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ítulo 14"/>
          <p:cNvSpPr>
            <a:spLocks noGrp="1"/>
          </p:cNvSpPr>
          <p:nvPr>
            <p:ph type="title"/>
          </p:nvPr>
        </p:nvSpPr>
        <p:spPr>
          <a:xfrm>
            <a:off x="683568" y="188640"/>
            <a:ext cx="7772400" cy="1143000"/>
          </a:xfrm>
        </p:spPr>
        <p:txBody>
          <a:bodyPr/>
          <a:lstStyle/>
          <a:p>
            <a:r>
              <a:rPr lang="pt-BR" b="1" dirty="0" smtClean="0">
                <a:solidFill>
                  <a:srgbClr val="800000"/>
                </a:solidFill>
                <a:latin typeface="Arial Narrow" panose="020B0606020202030204" pitchFamily="34" charset="0"/>
              </a:rPr>
              <a:t>Programa Nacional de Vacinação</a:t>
            </a:r>
            <a:r>
              <a:rPr lang="pt-BR" b="1" dirty="0">
                <a:solidFill>
                  <a:srgbClr val="800000"/>
                </a:solidFill>
                <a:latin typeface="Arial Narrow" panose="020B0606020202030204" pitchFamily="34" charset="0"/>
              </a:rPr>
              <a:t/>
            </a:r>
            <a:br>
              <a:rPr lang="pt-BR" b="1" dirty="0">
                <a:solidFill>
                  <a:srgbClr val="800000"/>
                </a:solidFill>
                <a:latin typeface="Arial Narrow" panose="020B0606020202030204" pitchFamily="34" charset="0"/>
              </a:rPr>
            </a:br>
            <a:endParaRPr lang="pt-BR" dirty="0"/>
          </a:p>
        </p:txBody>
      </p:sp>
      <p:sp>
        <p:nvSpPr>
          <p:cNvPr id="5" name="Espaço Reservado para Conteúdo 4"/>
          <p:cNvSpPr>
            <a:spLocks noGrp="1"/>
          </p:cNvSpPr>
          <p:nvPr>
            <p:ph idx="1"/>
          </p:nvPr>
        </p:nvSpPr>
        <p:spPr>
          <a:xfrm>
            <a:off x="685800" y="1628800"/>
            <a:ext cx="7772400" cy="3024336"/>
          </a:xfrm>
        </p:spPr>
        <p:txBody>
          <a:bodyPr/>
          <a:lstStyle/>
          <a:p>
            <a:pPr>
              <a:buFont typeface="Wingdings" pitchFamily="2" charset="2"/>
              <a:buChar char="Ø"/>
            </a:pPr>
            <a:r>
              <a:rPr lang="pt-BR" dirty="0" smtClean="0">
                <a:solidFill>
                  <a:srgbClr val="800000"/>
                </a:solidFill>
              </a:rPr>
              <a:t>42 anos de história</a:t>
            </a:r>
          </a:p>
          <a:p>
            <a:pPr>
              <a:buFont typeface="Wingdings" pitchFamily="2" charset="2"/>
              <a:buChar char="ü"/>
            </a:pPr>
            <a:endParaRPr lang="pt-BR" dirty="0"/>
          </a:p>
          <a:p>
            <a:pPr>
              <a:buFont typeface="Wingdings" pitchFamily="2" charset="2"/>
              <a:buChar char="ü"/>
            </a:pPr>
            <a:r>
              <a:rPr lang="pt-BR" dirty="0" smtClean="0"/>
              <a:t>1977: 4 vacinas (criança)</a:t>
            </a:r>
          </a:p>
          <a:p>
            <a:pPr>
              <a:buFont typeface="Wingdings" pitchFamily="2" charset="2"/>
              <a:buChar char="ü"/>
            </a:pPr>
            <a:endParaRPr lang="pt-BR" dirty="0"/>
          </a:p>
          <a:p>
            <a:pPr>
              <a:buFont typeface="Wingdings" pitchFamily="2" charset="2"/>
              <a:buChar char="ü"/>
            </a:pPr>
            <a:r>
              <a:rPr lang="pt-BR" dirty="0" smtClean="0"/>
              <a:t>2015: 18 vacinas (família)</a:t>
            </a:r>
          </a:p>
          <a:p>
            <a:pPr>
              <a:buFont typeface="Wingdings" pitchFamily="2" charset="2"/>
              <a:buChar char="ü"/>
            </a:pPr>
            <a:endParaRPr lang="pt-BR" dirty="0"/>
          </a:p>
          <a:p>
            <a:pPr>
              <a:buFont typeface="Wingdings" pitchFamily="2" charset="2"/>
              <a:buChar char="ü"/>
            </a:pPr>
            <a:endParaRPr lang="pt-BR" dirty="0" smtClean="0"/>
          </a:p>
          <a:p>
            <a:pPr>
              <a:buFont typeface="Wingdings" pitchFamily="2" charset="2"/>
              <a:buChar char="ü"/>
            </a:pPr>
            <a:endParaRPr lang="pt-BR" dirty="0"/>
          </a:p>
        </p:txBody>
      </p:sp>
    </p:spTree>
    <p:extLst>
      <p:ext uri="{BB962C8B-B14F-4D97-AF65-F5344CB8AC3E}">
        <p14:creationId xmlns:p14="http://schemas.microsoft.com/office/powerpoint/2010/main" val="884209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467544" y="188640"/>
            <a:ext cx="8229600" cy="1143000"/>
          </a:xfrm>
        </p:spPr>
        <p:txBody>
          <a:bodyPr/>
          <a:lstStyle/>
          <a:p>
            <a:r>
              <a:rPr lang="pt-BR" dirty="0" smtClean="0">
                <a:solidFill>
                  <a:srgbClr val="800000"/>
                </a:solidFill>
              </a:rPr>
              <a:t>Vacina de Poliomielite (VOP)</a:t>
            </a:r>
            <a:endParaRPr lang="pt-BR" dirty="0">
              <a:solidFill>
                <a:srgbClr val="800000"/>
              </a:solidFill>
            </a:endParaRPr>
          </a:p>
        </p:txBody>
      </p:sp>
      <p:sp>
        <p:nvSpPr>
          <p:cNvPr id="5" name="Espaço Reservado para Texto 4"/>
          <p:cNvSpPr>
            <a:spLocks noGrp="1"/>
          </p:cNvSpPr>
          <p:nvPr>
            <p:ph type="body" idx="1"/>
          </p:nvPr>
        </p:nvSpPr>
        <p:spPr>
          <a:xfrm>
            <a:off x="827584" y="1124744"/>
            <a:ext cx="1944216" cy="639762"/>
          </a:xfrm>
        </p:spPr>
        <p:txBody>
          <a:bodyPr/>
          <a:lstStyle/>
          <a:p>
            <a:r>
              <a:rPr lang="pt-BR" dirty="0" smtClean="0">
                <a:solidFill>
                  <a:srgbClr val="800000"/>
                </a:solidFill>
              </a:rPr>
              <a:t>Indicação</a:t>
            </a:r>
            <a:endParaRPr lang="pt-BR" dirty="0">
              <a:solidFill>
                <a:srgbClr val="800000"/>
              </a:solidFill>
            </a:endParaRPr>
          </a:p>
        </p:txBody>
      </p:sp>
      <p:sp>
        <p:nvSpPr>
          <p:cNvPr id="2" name="Espaço Reservado para Conteúdo 1"/>
          <p:cNvSpPr>
            <a:spLocks noGrp="1"/>
          </p:cNvSpPr>
          <p:nvPr>
            <p:ph sz="half" idx="2"/>
          </p:nvPr>
        </p:nvSpPr>
        <p:spPr>
          <a:xfrm>
            <a:off x="417030" y="1916833"/>
            <a:ext cx="3074850" cy="2160240"/>
          </a:xfrm>
        </p:spPr>
        <p:txBody>
          <a:bodyPr/>
          <a:lstStyle/>
          <a:p>
            <a:pPr>
              <a:buFont typeface="Wingdings" pitchFamily="2" charset="2"/>
              <a:buChar char="ü"/>
            </a:pPr>
            <a:r>
              <a:rPr lang="pt-BR" dirty="0" err="1" smtClean="0"/>
              <a:t>Poliovírus</a:t>
            </a:r>
            <a:r>
              <a:rPr lang="pt-BR" dirty="0" smtClean="0"/>
              <a:t> 1, 2 e 3 atenuada</a:t>
            </a:r>
          </a:p>
          <a:p>
            <a:pPr marL="0" indent="0">
              <a:buNone/>
            </a:pPr>
            <a:endParaRPr lang="pt-BR" dirty="0" smtClean="0"/>
          </a:p>
          <a:p>
            <a:pPr>
              <a:buFont typeface="Wingdings" pitchFamily="2" charset="2"/>
              <a:buChar char="ü"/>
            </a:pPr>
            <a:r>
              <a:rPr lang="pt-BR" dirty="0"/>
              <a:t>6</a:t>
            </a:r>
            <a:r>
              <a:rPr lang="pt-BR" dirty="0" smtClean="0"/>
              <a:t>m a &lt;5 anos</a:t>
            </a:r>
          </a:p>
        </p:txBody>
      </p:sp>
      <p:sp>
        <p:nvSpPr>
          <p:cNvPr id="6" name="Espaço Reservado para Texto 5"/>
          <p:cNvSpPr>
            <a:spLocks noGrp="1"/>
          </p:cNvSpPr>
          <p:nvPr>
            <p:ph type="body" sz="quarter" idx="3"/>
          </p:nvPr>
        </p:nvSpPr>
        <p:spPr>
          <a:xfrm>
            <a:off x="4461420" y="1268760"/>
            <a:ext cx="4041775" cy="639762"/>
          </a:xfrm>
        </p:spPr>
        <p:txBody>
          <a:bodyPr/>
          <a:lstStyle/>
          <a:p>
            <a:pPr algn="ctr"/>
            <a:r>
              <a:rPr lang="pt-BR" dirty="0" err="1" smtClean="0">
                <a:solidFill>
                  <a:srgbClr val="800000"/>
                </a:solidFill>
              </a:rPr>
              <a:t>Contra-indicação</a:t>
            </a:r>
            <a:r>
              <a:rPr lang="pt-BR" dirty="0" smtClean="0">
                <a:solidFill>
                  <a:srgbClr val="800000"/>
                </a:solidFill>
              </a:rPr>
              <a:t> / Precauções</a:t>
            </a:r>
            <a:endParaRPr lang="pt-BR" dirty="0">
              <a:solidFill>
                <a:srgbClr val="800000"/>
              </a:solidFill>
            </a:endParaRPr>
          </a:p>
        </p:txBody>
      </p:sp>
      <p:sp>
        <p:nvSpPr>
          <p:cNvPr id="4" name="Espaço Reservado para Conteúdo 3"/>
          <p:cNvSpPr>
            <a:spLocks noGrp="1"/>
          </p:cNvSpPr>
          <p:nvPr>
            <p:ph sz="quarter" idx="4"/>
          </p:nvPr>
        </p:nvSpPr>
        <p:spPr>
          <a:xfrm>
            <a:off x="3779912" y="2060848"/>
            <a:ext cx="4905871" cy="3672408"/>
          </a:xfrm>
        </p:spPr>
        <p:txBody>
          <a:bodyPr/>
          <a:lstStyle/>
          <a:p>
            <a:pPr>
              <a:lnSpc>
                <a:spcPct val="150000"/>
              </a:lnSpc>
              <a:buFont typeface="Wingdings" pitchFamily="2" charset="2"/>
              <a:buChar char="ü"/>
            </a:pPr>
            <a:r>
              <a:rPr lang="pt-BR" dirty="0" smtClean="0"/>
              <a:t>Hipersensibilidade</a:t>
            </a:r>
          </a:p>
          <a:p>
            <a:pPr>
              <a:lnSpc>
                <a:spcPct val="150000"/>
              </a:lnSpc>
              <a:buFont typeface="Wingdings" pitchFamily="2" charset="2"/>
              <a:buChar char="ü"/>
            </a:pPr>
            <a:r>
              <a:rPr lang="pt-BR" dirty="0" smtClean="0"/>
              <a:t>Imunodeficiência humoral ou neoplásica</a:t>
            </a:r>
          </a:p>
          <a:p>
            <a:pPr>
              <a:lnSpc>
                <a:spcPct val="150000"/>
              </a:lnSpc>
              <a:buFont typeface="Wingdings" pitchFamily="2" charset="2"/>
              <a:buChar char="ü"/>
            </a:pPr>
            <a:r>
              <a:rPr lang="pt-BR" dirty="0" err="1" smtClean="0"/>
              <a:t>Polio</a:t>
            </a:r>
            <a:r>
              <a:rPr lang="pt-BR" dirty="0" smtClean="0"/>
              <a:t> vacinal dose anterior</a:t>
            </a:r>
          </a:p>
          <a:p>
            <a:pPr>
              <a:lnSpc>
                <a:spcPct val="150000"/>
              </a:lnSpc>
              <a:buFont typeface="Wingdings" pitchFamily="2" charset="2"/>
              <a:buChar char="ü"/>
            </a:pPr>
            <a:r>
              <a:rPr lang="pt-BR" dirty="0" smtClean="0"/>
              <a:t>Contatos domiciliares de </a:t>
            </a:r>
            <a:r>
              <a:rPr lang="pt-BR" dirty="0" err="1" smtClean="0"/>
              <a:t>imunodeficientes</a:t>
            </a:r>
            <a:r>
              <a:rPr lang="pt-BR" dirty="0" smtClean="0"/>
              <a:t> suscetíveis</a:t>
            </a:r>
          </a:p>
          <a:p>
            <a:pPr>
              <a:lnSpc>
                <a:spcPct val="150000"/>
              </a:lnSpc>
              <a:buFont typeface="Wingdings" pitchFamily="2" charset="2"/>
              <a:buChar char="ü"/>
            </a:pPr>
            <a:r>
              <a:rPr lang="pt-BR" dirty="0" smtClean="0"/>
              <a:t>Lactentes e crianças internados em UTI</a:t>
            </a:r>
          </a:p>
          <a:p>
            <a:pPr>
              <a:buFont typeface="Wingdings" pitchFamily="2" charset="2"/>
              <a:buChar char="ü"/>
            </a:pPr>
            <a:endParaRPr lang="pt-BR" dirty="0"/>
          </a:p>
        </p:txBody>
      </p:sp>
    </p:spTree>
    <p:extLst>
      <p:ext uri="{BB962C8B-B14F-4D97-AF65-F5344CB8AC3E}">
        <p14:creationId xmlns:p14="http://schemas.microsoft.com/office/powerpoint/2010/main" val="3456079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Vacina Poliomielite</a:t>
            </a:r>
            <a:endParaRPr lang="pt-BR" dirty="0">
              <a:solidFill>
                <a:srgbClr val="800000"/>
              </a:solidFill>
            </a:endParaRPr>
          </a:p>
        </p:txBody>
      </p:sp>
      <p:sp>
        <p:nvSpPr>
          <p:cNvPr id="5" name="Espaço Reservado para Conteúdo 4"/>
          <p:cNvSpPr>
            <a:spLocks noGrp="1"/>
          </p:cNvSpPr>
          <p:nvPr>
            <p:ph idx="1"/>
          </p:nvPr>
        </p:nvSpPr>
        <p:spPr>
          <a:xfrm>
            <a:off x="575219" y="1196752"/>
            <a:ext cx="7959725" cy="4320480"/>
          </a:xfrm>
        </p:spPr>
        <p:txBody>
          <a:bodyPr/>
          <a:lstStyle/>
          <a:p>
            <a:pPr>
              <a:buFont typeface="Wingdings" pitchFamily="2" charset="2"/>
              <a:buChar char="Ø"/>
            </a:pPr>
            <a:r>
              <a:rPr lang="en-US" dirty="0" err="1" smtClean="0">
                <a:solidFill>
                  <a:srgbClr val="800000"/>
                </a:solidFill>
              </a:rPr>
              <a:t>Brasil</a:t>
            </a:r>
            <a:r>
              <a:rPr lang="en-US" dirty="0" smtClean="0">
                <a:solidFill>
                  <a:srgbClr val="800000"/>
                </a:solidFill>
              </a:rPr>
              <a:t>: NT 07/2014</a:t>
            </a:r>
          </a:p>
          <a:p>
            <a:pPr>
              <a:buNone/>
            </a:pPr>
            <a:endParaRPr lang="en-US" dirty="0" smtClean="0">
              <a:solidFill>
                <a:srgbClr val="800000"/>
              </a:solidFill>
            </a:endParaRPr>
          </a:p>
          <a:p>
            <a:pPr lvl="1">
              <a:lnSpc>
                <a:spcPct val="150000"/>
              </a:lnSpc>
              <a:buFont typeface="Wingdings" pitchFamily="2" charset="2"/>
              <a:buChar char="ü"/>
            </a:pPr>
            <a:r>
              <a:rPr lang="en-US" dirty="0" smtClean="0"/>
              <a:t>ESPII: </a:t>
            </a:r>
            <a:r>
              <a:rPr lang="en-US" dirty="0" err="1" smtClean="0"/>
              <a:t>Camarões</a:t>
            </a:r>
            <a:r>
              <a:rPr lang="en-US" dirty="0" smtClean="0"/>
              <a:t>, </a:t>
            </a:r>
            <a:r>
              <a:rPr lang="en-US" dirty="0" err="1" smtClean="0"/>
              <a:t>Síria</a:t>
            </a:r>
            <a:r>
              <a:rPr lang="en-US" dirty="0" smtClean="0"/>
              <a:t>, </a:t>
            </a:r>
            <a:r>
              <a:rPr lang="en-US" dirty="0" err="1" smtClean="0"/>
              <a:t>Paquistão</a:t>
            </a:r>
            <a:r>
              <a:rPr lang="en-US" dirty="0" smtClean="0"/>
              <a:t>, </a:t>
            </a:r>
            <a:r>
              <a:rPr lang="en-US" dirty="0" err="1" smtClean="0"/>
              <a:t>Afeganistão</a:t>
            </a:r>
            <a:r>
              <a:rPr lang="en-US" dirty="0" smtClean="0"/>
              <a:t>, </a:t>
            </a:r>
            <a:r>
              <a:rPr lang="en-US" dirty="0" err="1" smtClean="0"/>
              <a:t>Guiné</a:t>
            </a:r>
            <a:r>
              <a:rPr lang="en-US" dirty="0" smtClean="0"/>
              <a:t> Equatorial, </a:t>
            </a:r>
            <a:r>
              <a:rPr lang="en-US" dirty="0" err="1" smtClean="0"/>
              <a:t>Etiópia</a:t>
            </a:r>
            <a:r>
              <a:rPr lang="en-US" dirty="0" smtClean="0"/>
              <a:t>, </a:t>
            </a:r>
            <a:r>
              <a:rPr lang="en-US" dirty="0" err="1" smtClean="0"/>
              <a:t>Iraque</a:t>
            </a:r>
            <a:r>
              <a:rPr lang="en-US" dirty="0" smtClean="0"/>
              <a:t>, Israel, </a:t>
            </a:r>
            <a:r>
              <a:rPr lang="en-US" dirty="0" err="1" smtClean="0"/>
              <a:t>Somália</a:t>
            </a:r>
            <a:r>
              <a:rPr lang="en-US" dirty="0" smtClean="0"/>
              <a:t> e </a:t>
            </a:r>
            <a:r>
              <a:rPr lang="en-US" dirty="0" err="1" smtClean="0"/>
              <a:t>Nigéria</a:t>
            </a:r>
            <a:endParaRPr lang="en-US" dirty="0" smtClean="0"/>
          </a:p>
          <a:p>
            <a:pPr marL="457200" lvl="1" indent="0">
              <a:lnSpc>
                <a:spcPct val="150000"/>
              </a:lnSpc>
              <a:buNone/>
            </a:pPr>
            <a:endParaRPr lang="en-US" dirty="0" smtClean="0"/>
          </a:p>
          <a:p>
            <a:pPr lvl="1">
              <a:lnSpc>
                <a:spcPct val="150000"/>
              </a:lnSpc>
              <a:buFont typeface="Wingdings" pitchFamily="2" charset="2"/>
              <a:buChar char="ü"/>
            </a:pPr>
            <a:r>
              <a:rPr lang="en-US" dirty="0" err="1" smtClean="0"/>
              <a:t>Recomendação</a:t>
            </a:r>
            <a:r>
              <a:rPr lang="en-US" dirty="0" smtClean="0"/>
              <a:t> de </a:t>
            </a:r>
            <a:r>
              <a:rPr lang="en-US" dirty="0" err="1" smtClean="0"/>
              <a:t>vacinação</a:t>
            </a:r>
            <a:r>
              <a:rPr lang="en-US" dirty="0" smtClean="0"/>
              <a:t> contra  a </a:t>
            </a:r>
            <a:r>
              <a:rPr lang="en-US" dirty="0" err="1" smtClean="0"/>
              <a:t>poliomielite</a:t>
            </a:r>
            <a:r>
              <a:rPr lang="en-US" dirty="0" smtClean="0"/>
              <a:t> </a:t>
            </a:r>
            <a:r>
              <a:rPr lang="en-US" dirty="0" err="1" smtClean="0"/>
              <a:t>para</a:t>
            </a:r>
            <a:r>
              <a:rPr lang="en-US" dirty="0" smtClean="0"/>
              <a:t> </a:t>
            </a:r>
            <a:r>
              <a:rPr lang="en-US" dirty="0" err="1" smtClean="0"/>
              <a:t>estes</a:t>
            </a:r>
            <a:r>
              <a:rPr lang="en-US" dirty="0" smtClean="0"/>
              <a:t> </a:t>
            </a:r>
            <a:r>
              <a:rPr lang="en-US" dirty="0" err="1" smtClean="0"/>
              <a:t>países</a:t>
            </a:r>
            <a:endParaRPr lang="en-US" dirty="0" smtClean="0"/>
          </a:p>
          <a:p>
            <a:endParaRPr lang="pt-BR" dirty="0"/>
          </a:p>
        </p:txBody>
      </p:sp>
    </p:spTree>
    <p:extLst>
      <p:ext uri="{BB962C8B-B14F-4D97-AF65-F5344CB8AC3E}">
        <p14:creationId xmlns:p14="http://schemas.microsoft.com/office/powerpoint/2010/main" val="704090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Vacina Poliomielite</a:t>
            </a:r>
            <a:endParaRPr lang="pt-BR" dirty="0">
              <a:solidFill>
                <a:srgbClr val="800000"/>
              </a:solidFill>
            </a:endParaRPr>
          </a:p>
        </p:txBody>
      </p:sp>
      <p:sp>
        <p:nvSpPr>
          <p:cNvPr id="5" name="Espaço Reservado para Conteúdo 4"/>
          <p:cNvSpPr>
            <a:spLocks noGrp="1"/>
          </p:cNvSpPr>
          <p:nvPr>
            <p:ph idx="1"/>
          </p:nvPr>
        </p:nvSpPr>
        <p:spPr>
          <a:xfrm>
            <a:off x="386513" y="1052736"/>
            <a:ext cx="8361951" cy="4810140"/>
          </a:xfrm>
        </p:spPr>
        <p:txBody>
          <a:bodyPr/>
          <a:lstStyle/>
          <a:p>
            <a:pPr>
              <a:buFont typeface="Wingdings" pitchFamily="2" charset="2"/>
              <a:buChar char="ü"/>
            </a:pPr>
            <a:r>
              <a:rPr lang="en-US" dirty="0" err="1" smtClean="0"/>
              <a:t>Esquema</a:t>
            </a:r>
            <a:r>
              <a:rPr lang="en-US" dirty="0" smtClean="0"/>
              <a:t> </a:t>
            </a:r>
            <a:r>
              <a:rPr lang="en-US" dirty="0" err="1" smtClean="0"/>
              <a:t>vacinal</a:t>
            </a:r>
            <a:r>
              <a:rPr lang="en-US" dirty="0" smtClean="0"/>
              <a:t> </a:t>
            </a:r>
            <a:r>
              <a:rPr lang="en-US" dirty="0" err="1" smtClean="0"/>
              <a:t>completo</a:t>
            </a:r>
            <a:r>
              <a:rPr lang="en-US" dirty="0" smtClean="0"/>
              <a:t>: 1 dose (VIP </a:t>
            </a:r>
            <a:r>
              <a:rPr lang="en-US" dirty="0" err="1" smtClean="0"/>
              <a:t>ou</a:t>
            </a:r>
            <a:r>
              <a:rPr lang="en-US" dirty="0" smtClean="0"/>
              <a:t> VOP) 4 </a:t>
            </a:r>
            <a:r>
              <a:rPr lang="en-US" dirty="0" err="1" smtClean="0"/>
              <a:t>semanas</a:t>
            </a:r>
            <a:r>
              <a:rPr lang="en-US" dirty="0" smtClean="0"/>
              <a:t> antes</a:t>
            </a:r>
          </a:p>
          <a:p>
            <a:pPr>
              <a:buFont typeface="Wingdings" pitchFamily="2" charset="2"/>
              <a:buChar char="ü"/>
            </a:pPr>
            <a:endParaRPr lang="en-US" dirty="0" smtClean="0"/>
          </a:p>
          <a:p>
            <a:pPr>
              <a:buFont typeface="Wingdings" pitchFamily="2" charset="2"/>
              <a:buChar char="ü"/>
            </a:pPr>
            <a:r>
              <a:rPr lang="en-US" dirty="0" err="1" smtClean="0"/>
              <a:t>Viagens</a:t>
            </a:r>
            <a:r>
              <a:rPr lang="en-US" dirty="0" smtClean="0"/>
              <a:t> de </a:t>
            </a:r>
            <a:r>
              <a:rPr lang="en-US" dirty="0" err="1" smtClean="0"/>
              <a:t>urgência</a:t>
            </a:r>
            <a:r>
              <a:rPr lang="en-US" dirty="0" smtClean="0"/>
              <a:t>: 1 dose </a:t>
            </a:r>
            <a:r>
              <a:rPr lang="en-US" dirty="0" err="1" smtClean="0"/>
              <a:t>até</a:t>
            </a:r>
            <a:r>
              <a:rPr lang="en-US" dirty="0" smtClean="0"/>
              <a:t> o </a:t>
            </a:r>
            <a:r>
              <a:rPr lang="en-US" dirty="0" err="1" smtClean="0"/>
              <a:t>momento</a:t>
            </a:r>
            <a:r>
              <a:rPr lang="en-US" dirty="0" smtClean="0"/>
              <a:t> </a:t>
            </a:r>
            <a:r>
              <a:rPr lang="en-US" dirty="0" err="1" smtClean="0"/>
              <a:t>da</a:t>
            </a:r>
            <a:r>
              <a:rPr lang="en-US" dirty="0" smtClean="0"/>
              <a:t> </a:t>
            </a:r>
            <a:r>
              <a:rPr lang="en-US" dirty="0" err="1" smtClean="0"/>
              <a:t>partida</a:t>
            </a:r>
            <a:endParaRPr lang="en-US" dirty="0" smtClean="0"/>
          </a:p>
          <a:p>
            <a:pPr>
              <a:buNone/>
            </a:pPr>
            <a:endParaRPr lang="en-US" dirty="0" smtClean="0"/>
          </a:p>
          <a:p>
            <a:pPr>
              <a:buFont typeface="Wingdings" pitchFamily="2" charset="2"/>
              <a:buChar char="ü"/>
            </a:pPr>
            <a:r>
              <a:rPr lang="en-US" dirty="0" smtClean="0"/>
              <a:t>3 doses (VIP </a:t>
            </a:r>
            <a:r>
              <a:rPr lang="en-US" dirty="0" err="1" smtClean="0"/>
              <a:t>ou</a:t>
            </a:r>
            <a:r>
              <a:rPr lang="en-US" dirty="0" smtClean="0"/>
              <a:t> VOP) </a:t>
            </a:r>
            <a:r>
              <a:rPr lang="en-US" dirty="0" err="1" smtClean="0"/>
              <a:t>ou</a:t>
            </a:r>
            <a:r>
              <a:rPr lang="en-US" dirty="0" smtClean="0"/>
              <a:t> + </a:t>
            </a:r>
            <a:r>
              <a:rPr lang="en-US" dirty="0" err="1" smtClean="0"/>
              <a:t>há</a:t>
            </a:r>
            <a:r>
              <a:rPr lang="en-US" dirty="0" smtClean="0"/>
              <a:t> </a:t>
            </a:r>
            <a:r>
              <a:rPr lang="en-US" dirty="0" err="1" smtClean="0"/>
              <a:t>mais</a:t>
            </a:r>
            <a:r>
              <a:rPr lang="en-US" dirty="0" smtClean="0"/>
              <a:t> de 12 </a:t>
            </a:r>
            <a:r>
              <a:rPr lang="en-US" dirty="0" err="1" smtClean="0"/>
              <a:t>meses</a:t>
            </a:r>
            <a:r>
              <a:rPr lang="en-US" dirty="0" smtClean="0"/>
              <a:t>: 1 </a:t>
            </a:r>
            <a:r>
              <a:rPr lang="en-US" dirty="0" err="1" smtClean="0"/>
              <a:t>reforço</a:t>
            </a:r>
            <a:r>
              <a:rPr lang="en-US" dirty="0" smtClean="0"/>
              <a:t> com VOP, </a:t>
            </a:r>
            <a:r>
              <a:rPr lang="en-US" dirty="0" err="1" smtClean="0"/>
              <a:t>exceto</a:t>
            </a:r>
            <a:r>
              <a:rPr lang="en-US" dirty="0" smtClean="0"/>
              <a:t> </a:t>
            </a:r>
            <a:r>
              <a:rPr lang="en-US" dirty="0" err="1" smtClean="0"/>
              <a:t>gestantes</a:t>
            </a:r>
            <a:r>
              <a:rPr lang="en-US" dirty="0" smtClean="0"/>
              <a:t>, </a:t>
            </a:r>
            <a:r>
              <a:rPr lang="en-US" dirty="0" err="1" smtClean="0"/>
              <a:t>imudeprimidos</a:t>
            </a:r>
            <a:r>
              <a:rPr lang="en-US" dirty="0" smtClean="0"/>
              <a:t> e </a:t>
            </a:r>
            <a:r>
              <a:rPr lang="en-US" dirty="0" err="1" smtClean="0"/>
              <a:t>contatos</a:t>
            </a:r>
            <a:r>
              <a:rPr lang="en-US" dirty="0" smtClean="0"/>
              <a:t> </a:t>
            </a:r>
            <a:r>
              <a:rPr lang="en-US" dirty="0" err="1" smtClean="0"/>
              <a:t>que</a:t>
            </a:r>
            <a:r>
              <a:rPr lang="en-US" dirty="0" smtClean="0"/>
              <a:t> </a:t>
            </a:r>
            <a:r>
              <a:rPr lang="en-US" dirty="0" err="1" smtClean="0"/>
              <a:t>devem</a:t>
            </a:r>
            <a:r>
              <a:rPr lang="en-US" dirty="0" smtClean="0"/>
              <a:t> </a:t>
            </a:r>
            <a:r>
              <a:rPr lang="en-US" dirty="0" err="1" smtClean="0"/>
              <a:t>receber</a:t>
            </a:r>
            <a:r>
              <a:rPr lang="en-US" dirty="0" smtClean="0"/>
              <a:t> VIP.</a:t>
            </a:r>
          </a:p>
          <a:p>
            <a:pPr>
              <a:buFont typeface="Wingdings" pitchFamily="2" charset="2"/>
              <a:buChar char="ü"/>
            </a:pPr>
            <a:endParaRPr lang="pt-BR" dirty="0"/>
          </a:p>
        </p:txBody>
      </p:sp>
    </p:spTree>
    <p:extLst>
      <p:ext uri="{BB962C8B-B14F-4D97-AF65-F5344CB8AC3E}">
        <p14:creationId xmlns:p14="http://schemas.microsoft.com/office/powerpoint/2010/main" val="2224457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Vacina Poliomielite</a:t>
            </a:r>
            <a:endParaRPr lang="pt-BR" dirty="0">
              <a:solidFill>
                <a:srgbClr val="800000"/>
              </a:solidFill>
            </a:endParaRPr>
          </a:p>
        </p:txBody>
      </p:sp>
      <p:sp>
        <p:nvSpPr>
          <p:cNvPr id="5" name="Espaço Reservado para Conteúdo 4"/>
          <p:cNvSpPr>
            <a:spLocks noGrp="1"/>
          </p:cNvSpPr>
          <p:nvPr>
            <p:ph idx="1"/>
          </p:nvPr>
        </p:nvSpPr>
        <p:spPr>
          <a:xfrm>
            <a:off x="685800" y="1285860"/>
            <a:ext cx="7772400" cy="4810140"/>
          </a:xfrm>
        </p:spPr>
        <p:txBody>
          <a:bodyPr/>
          <a:lstStyle/>
          <a:p>
            <a:pPr>
              <a:buFont typeface="Wingdings" pitchFamily="2" charset="2"/>
              <a:buChar char="ü"/>
            </a:pPr>
            <a:r>
              <a:rPr lang="en-US" dirty="0" smtClean="0"/>
              <a:t>&lt; 5 </a:t>
            </a:r>
            <a:r>
              <a:rPr lang="en-US" dirty="0" err="1" smtClean="0"/>
              <a:t>anos</a:t>
            </a:r>
            <a:r>
              <a:rPr lang="en-US" dirty="0" smtClean="0"/>
              <a:t> </a:t>
            </a:r>
            <a:r>
              <a:rPr lang="en-US" dirty="0" err="1" smtClean="0"/>
              <a:t>iniciando</a:t>
            </a:r>
            <a:r>
              <a:rPr lang="en-US" dirty="0" smtClean="0"/>
              <a:t> o </a:t>
            </a:r>
            <a:r>
              <a:rPr lang="en-US" dirty="0" err="1" smtClean="0"/>
              <a:t>esquema</a:t>
            </a:r>
            <a:r>
              <a:rPr lang="en-US" dirty="0" smtClean="0"/>
              <a:t>: </a:t>
            </a:r>
            <a:r>
              <a:rPr lang="en-US" dirty="0" err="1" smtClean="0"/>
              <a:t>seguir</a:t>
            </a:r>
            <a:r>
              <a:rPr lang="en-US" dirty="0" smtClean="0"/>
              <a:t> o </a:t>
            </a:r>
            <a:r>
              <a:rPr lang="en-US" dirty="0" err="1" smtClean="0"/>
              <a:t>esquema</a:t>
            </a:r>
            <a:r>
              <a:rPr lang="en-US" dirty="0" smtClean="0"/>
              <a:t> (VIP/VOP)</a:t>
            </a:r>
          </a:p>
          <a:p>
            <a:pPr>
              <a:buFont typeface="Wingdings" pitchFamily="2" charset="2"/>
              <a:buChar char="ü"/>
            </a:pPr>
            <a:endParaRPr lang="en-US" dirty="0" smtClean="0"/>
          </a:p>
          <a:p>
            <a:pPr>
              <a:buFont typeface="Wingdings" pitchFamily="2" charset="2"/>
              <a:buChar char="ü"/>
            </a:pPr>
            <a:r>
              <a:rPr lang="en-US" dirty="0" err="1" smtClean="0"/>
              <a:t>Crianças</a:t>
            </a:r>
            <a:r>
              <a:rPr lang="en-US" dirty="0" smtClean="0"/>
              <a:t> </a:t>
            </a:r>
            <a:r>
              <a:rPr lang="en-US" dirty="0" err="1" smtClean="0"/>
              <a:t>que</a:t>
            </a:r>
            <a:r>
              <a:rPr lang="en-US" dirty="0" smtClean="0"/>
              <a:t> </a:t>
            </a:r>
            <a:r>
              <a:rPr lang="en-US" dirty="0" err="1" smtClean="0"/>
              <a:t>já</a:t>
            </a:r>
            <a:r>
              <a:rPr lang="en-US" dirty="0" smtClean="0"/>
              <a:t> </a:t>
            </a:r>
            <a:r>
              <a:rPr lang="en-US" dirty="0" err="1" smtClean="0"/>
              <a:t>iniciaram</a:t>
            </a:r>
            <a:r>
              <a:rPr lang="en-US" dirty="0" smtClean="0"/>
              <a:t> o </a:t>
            </a:r>
            <a:r>
              <a:rPr lang="en-US" dirty="0" err="1" smtClean="0"/>
              <a:t>esquema</a:t>
            </a:r>
            <a:r>
              <a:rPr lang="en-US" dirty="0" smtClean="0"/>
              <a:t> VIP/VOP: </a:t>
            </a:r>
            <a:r>
              <a:rPr lang="en-US" dirty="0" err="1" smtClean="0"/>
              <a:t>completá</a:t>
            </a:r>
            <a:r>
              <a:rPr lang="en-US" dirty="0" smtClean="0"/>
              <a:t>-lo </a:t>
            </a:r>
            <a:r>
              <a:rPr lang="en-US" dirty="0" err="1" smtClean="0"/>
              <a:t>neste</a:t>
            </a:r>
            <a:r>
              <a:rPr lang="en-US" dirty="0" smtClean="0"/>
              <a:t> </a:t>
            </a:r>
            <a:r>
              <a:rPr lang="en-US" dirty="0" err="1" smtClean="0"/>
              <a:t>esquema</a:t>
            </a:r>
            <a:endParaRPr lang="en-US" dirty="0" smtClean="0"/>
          </a:p>
          <a:p>
            <a:pPr>
              <a:buFont typeface="Wingdings" pitchFamily="2" charset="2"/>
              <a:buChar char="ü"/>
            </a:pPr>
            <a:endParaRPr lang="en-US" dirty="0" smtClean="0"/>
          </a:p>
          <a:p>
            <a:pPr>
              <a:buFont typeface="Wingdings" pitchFamily="2" charset="2"/>
              <a:buChar char="ü"/>
            </a:pPr>
            <a:r>
              <a:rPr lang="en-US" dirty="0" err="1" smtClean="0"/>
              <a:t>Crianças</a:t>
            </a:r>
            <a:r>
              <a:rPr lang="en-US" dirty="0" smtClean="0"/>
              <a:t> </a:t>
            </a:r>
            <a:r>
              <a:rPr lang="en-US" dirty="0" err="1" smtClean="0"/>
              <a:t>que</a:t>
            </a:r>
            <a:r>
              <a:rPr lang="en-US" dirty="0" smtClean="0"/>
              <a:t> </a:t>
            </a:r>
            <a:r>
              <a:rPr lang="en-US" dirty="0" err="1" smtClean="0"/>
              <a:t>iniciaram</a:t>
            </a:r>
            <a:r>
              <a:rPr lang="en-US" dirty="0" smtClean="0"/>
              <a:t> o </a:t>
            </a:r>
            <a:r>
              <a:rPr lang="en-US" dirty="0" err="1" smtClean="0"/>
              <a:t>esquema</a:t>
            </a:r>
            <a:r>
              <a:rPr lang="en-US" dirty="0" smtClean="0"/>
              <a:t> com VOP: </a:t>
            </a:r>
            <a:r>
              <a:rPr lang="en-US" dirty="0" err="1" smtClean="0"/>
              <a:t>completar</a:t>
            </a:r>
            <a:r>
              <a:rPr lang="en-US" dirty="0" smtClean="0"/>
              <a:t> com VOP</a:t>
            </a:r>
          </a:p>
          <a:p>
            <a:pPr>
              <a:buFont typeface="Wingdings" pitchFamily="2" charset="2"/>
              <a:buChar char="ü"/>
            </a:pPr>
            <a:endParaRPr lang="pt-BR" dirty="0"/>
          </a:p>
        </p:txBody>
      </p:sp>
    </p:spTree>
    <p:extLst>
      <p:ext uri="{BB962C8B-B14F-4D97-AF65-F5344CB8AC3E}">
        <p14:creationId xmlns:p14="http://schemas.microsoft.com/office/powerpoint/2010/main" val="1416703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Vacina Poliomielite</a:t>
            </a:r>
            <a:endParaRPr lang="pt-BR" dirty="0">
              <a:solidFill>
                <a:srgbClr val="800000"/>
              </a:solidFill>
            </a:endParaRPr>
          </a:p>
        </p:txBody>
      </p:sp>
      <p:sp>
        <p:nvSpPr>
          <p:cNvPr id="5" name="Espaço Reservado para Conteúdo 4"/>
          <p:cNvSpPr>
            <a:spLocks noGrp="1"/>
          </p:cNvSpPr>
          <p:nvPr>
            <p:ph idx="1"/>
          </p:nvPr>
        </p:nvSpPr>
        <p:spPr>
          <a:xfrm>
            <a:off x="571472" y="1142984"/>
            <a:ext cx="8215370" cy="5143536"/>
          </a:xfrm>
        </p:spPr>
        <p:txBody>
          <a:bodyPr/>
          <a:lstStyle/>
          <a:p>
            <a:pPr>
              <a:buFont typeface="Wingdings" pitchFamily="2" charset="2"/>
              <a:buChar char="ü"/>
            </a:pPr>
            <a:r>
              <a:rPr lang="en-US" dirty="0" smtClean="0"/>
              <a:t>&lt; 2 </a:t>
            </a:r>
            <a:r>
              <a:rPr lang="en-US" dirty="0" err="1" smtClean="0"/>
              <a:t>meses</a:t>
            </a:r>
            <a:r>
              <a:rPr lang="en-US" dirty="0" smtClean="0"/>
              <a:t>: </a:t>
            </a:r>
            <a:r>
              <a:rPr lang="en-US" dirty="0" err="1" smtClean="0"/>
              <a:t>garantir</a:t>
            </a:r>
            <a:r>
              <a:rPr lang="en-US" dirty="0" smtClean="0"/>
              <a:t> 1 dose (a </a:t>
            </a:r>
            <a:r>
              <a:rPr lang="en-US" dirty="0" err="1" smtClean="0"/>
              <a:t>partir</a:t>
            </a:r>
            <a:r>
              <a:rPr lang="en-US" dirty="0" smtClean="0"/>
              <a:t> </a:t>
            </a:r>
            <a:r>
              <a:rPr lang="en-US" dirty="0" err="1" smtClean="0"/>
              <a:t>da</a:t>
            </a:r>
            <a:r>
              <a:rPr lang="en-US" dirty="0" smtClean="0"/>
              <a:t> 6a. </a:t>
            </a:r>
            <a:r>
              <a:rPr lang="en-US" dirty="0" err="1" smtClean="0"/>
              <a:t>Semana</a:t>
            </a:r>
            <a:r>
              <a:rPr lang="en-US" dirty="0" smtClean="0"/>
              <a:t> = </a:t>
            </a:r>
            <a:r>
              <a:rPr lang="en-US" dirty="0" err="1" smtClean="0"/>
              <a:t>válida</a:t>
            </a:r>
            <a:r>
              <a:rPr lang="en-US" dirty="0" smtClean="0"/>
              <a:t> </a:t>
            </a:r>
            <a:r>
              <a:rPr lang="en-US" dirty="0" err="1" smtClean="0"/>
              <a:t>rotina</a:t>
            </a:r>
            <a:r>
              <a:rPr lang="en-US" dirty="0" smtClean="0"/>
              <a:t>)</a:t>
            </a:r>
          </a:p>
          <a:p>
            <a:pPr>
              <a:buFont typeface="Wingdings" pitchFamily="2" charset="2"/>
              <a:buChar char="ü"/>
            </a:pPr>
            <a:endParaRPr lang="en-US" dirty="0" smtClean="0"/>
          </a:p>
          <a:p>
            <a:pPr>
              <a:buFont typeface="Wingdings" pitchFamily="2" charset="2"/>
              <a:buChar char="ü"/>
            </a:pPr>
            <a:r>
              <a:rPr lang="en-US" dirty="0" err="1" smtClean="0"/>
              <a:t>Nos</a:t>
            </a:r>
            <a:r>
              <a:rPr lang="en-US" dirty="0" smtClean="0"/>
              <a:t> </a:t>
            </a:r>
            <a:r>
              <a:rPr lang="en-US" dirty="0" err="1" smtClean="0"/>
              <a:t>primeiros</a:t>
            </a:r>
            <a:r>
              <a:rPr lang="en-US" dirty="0" smtClean="0"/>
              <a:t> 6 </a:t>
            </a:r>
            <a:r>
              <a:rPr lang="en-US" dirty="0" err="1" smtClean="0"/>
              <a:t>meses</a:t>
            </a:r>
            <a:r>
              <a:rPr lang="en-US" dirty="0" smtClean="0"/>
              <a:t> </a:t>
            </a:r>
            <a:r>
              <a:rPr lang="en-US" dirty="0" err="1" smtClean="0"/>
              <a:t>idade</a:t>
            </a:r>
            <a:r>
              <a:rPr lang="en-US" dirty="0" smtClean="0"/>
              <a:t>: </a:t>
            </a:r>
            <a:r>
              <a:rPr lang="en-US" dirty="0" err="1" smtClean="0"/>
              <a:t>aplicar</a:t>
            </a:r>
            <a:r>
              <a:rPr lang="en-US" dirty="0" smtClean="0"/>
              <a:t> com </a:t>
            </a:r>
            <a:r>
              <a:rPr lang="en-US" dirty="0" err="1" smtClean="0"/>
              <a:t>intervalo</a:t>
            </a:r>
            <a:r>
              <a:rPr lang="en-US" dirty="0" smtClean="0"/>
              <a:t> 30 </a:t>
            </a:r>
            <a:r>
              <a:rPr lang="en-US" dirty="0" err="1" smtClean="0"/>
              <a:t>dias</a:t>
            </a:r>
            <a:r>
              <a:rPr lang="en-US" dirty="0" smtClean="0"/>
              <a:t>, </a:t>
            </a:r>
            <a:r>
              <a:rPr lang="en-US" dirty="0" err="1" smtClean="0"/>
              <a:t>seguindo</a:t>
            </a:r>
            <a:r>
              <a:rPr lang="en-US" dirty="0" smtClean="0"/>
              <a:t> VIP/VOP</a:t>
            </a:r>
          </a:p>
          <a:p>
            <a:pPr>
              <a:buFont typeface="Wingdings" pitchFamily="2" charset="2"/>
              <a:buChar char="ü"/>
            </a:pPr>
            <a:endParaRPr lang="en-US" dirty="0" smtClean="0"/>
          </a:p>
          <a:p>
            <a:pPr>
              <a:buFont typeface="Wingdings" pitchFamily="2" charset="2"/>
              <a:buChar char="ü"/>
            </a:pPr>
            <a:r>
              <a:rPr lang="en-US" dirty="0" smtClean="0"/>
              <a:t>Se </a:t>
            </a:r>
            <a:r>
              <a:rPr lang="en-US" dirty="0" err="1" smtClean="0"/>
              <a:t>essa</a:t>
            </a:r>
            <a:r>
              <a:rPr lang="en-US" dirty="0" smtClean="0"/>
              <a:t> </a:t>
            </a:r>
            <a:r>
              <a:rPr lang="en-US" dirty="0" err="1" smtClean="0"/>
              <a:t>criança</a:t>
            </a:r>
            <a:r>
              <a:rPr lang="en-US" dirty="0" smtClean="0"/>
              <a:t>, </a:t>
            </a:r>
            <a:r>
              <a:rPr lang="en-US" dirty="0" err="1" smtClean="0"/>
              <a:t>até</a:t>
            </a:r>
            <a:r>
              <a:rPr lang="en-US" dirty="0" smtClean="0"/>
              <a:t> </a:t>
            </a:r>
            <a:r>
              <a:rPr lang="en-US" dirty="0" err="1" smtClean="0"/>
              <a:t>viajar</a:t>
            </a:r>
            <a:r>
              <a:rPr lang="en-US" dirty="0" smtClean="0"/>
              <a:t>, </a:t>
            </a:r>
            <a:r>
              <a:rPr lang="en-US" dirty="0" err="1" smtClean="0"/>
              <a:t>não</a:t>
            </a:r>
            <a:r>
              <a:rPr lang="en-US" dirty="0" smtClean="0"/>
              <a:t> </a:t>
            </a:r>
            <a:r>
              <a:rPr lang="en-US" dirty="0" err="1" smtClean="0"/>
              <a:t>tiver</a:t>
            </a:r>
            <a:r>
              <a:rPr lang="en-US" dirty="0" smtClean="0"/>
              <a:t> </a:t>
            </a:r>
            <a:r>
              <a:rPr lang="en-US" dirty="0" err="1" smtClean="0"/>
              <a:t>completado</a:t>
            </a:r>
            <a:r>
              <a:rPr lang="en-US" dirty="0" smtClean="0"/>
              <a:t> o </a:t>
            </a:r>
            <a:r>
              <a:rPr lang="en-US" dirty="0" err="1" smtClean="0"/>
              <a:t>esquema</a:t>
            </a:r>
            <a:r>
              <a:rPr lang="en-US" dirty="0" smtClean="0"/>
              <a:t> </a:t>
            </a:r>
            <a:r>
              <a:rPr lang="en-US" dirty="0" err="1" smtClean="0"/>
              <a:t>vacinal</a:t>
            </a:r>
            <a:r>
              <a:rPr lang="en-US" dirty="0" smtClean="0"/>
              <a:t> no </a:t>
            </a:r>
            <a:r>
              <a:rPr lang="en-US" dirty="0" err="1" smtClean="0"/>
              <a:t>Brasil</a:t>
            </a:r>
            <a:r>
              <a:rPr lang="en-US" dirty="0" smtClean="0"/>
              <a:t>, </a:t>
            </a:r>
            <a:r>
              <a:rPr lang="en-US" dirty="0" err="1" smtClean="0"/>
              <a:t>deve</a:t>
            </a:r>
            <a:r>
              <a:rPr lang="en-US" dirty="0" smtClean="0"/>
              <a:t> </a:t>
            </a:r>
            <a:r>
              <a:rPr lang="en-US" dirty="0" err="1" smtClean="0"/>
              <a:t>fazê</a:t>
            </a:r>
            <a:r>
              <a:rPr lang="en-US" dirty="0" smtClean="0"/>
              <a:t>-lo no </a:t>
            </a:r>
            <a:r>
              <a:rPr lang="en-US" dirty="0" err="1" smtClean="0"/>
              <a:t>país</a:t>
            </a:r>
            <a:r>
              <a:rPr lang="en-US" dirty="0" smtClean="0"/>
              <a:t> de </a:t>
            </a:r>
            <a:r>
              <a:rPr lang="en-US" dirty="0" err="1" smtClean="0"/>
              <a:t>destino</a:t>
            </a:r>
            <a:endParaRPr lang="en-US" dirty="0" smtClean="0"/>
          </a:p>
          <a:p>
            <a:pPr>
              <a:buFont typeface="Wingdings" pitchFamily="2" charset="2"/>
              <a:buChar char="ü"/>
            </a:pPr>
            <a:endParaRPr lang="pt-BR" dirty="0"/>
          </a:p>
        </p:txBody>
      </p:sp>
    </p:spTree>
    <p:extLst>
      <p:ext uri="{BB962C8B-B14F-4D97-AF65-F5344CB8AC3E}">
        <p14:creationId xmlns:p14="http://schemas.microsoft.com/office/powerpoint/2010/main" val="2046439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Vacina Poliomielite</a:t>
            </a:r>
            <a:endParaRPr lang="pt-BR" dirty="0">
              <a:solidFill>
                <a:srgbClr val="800000"/>
              </a:solidFill>
            </a:endParaRPr>
          </a:p>
        </p:txBody>
      </p:sp>
      <p:sp>
        <p:nvSpPr>
          <p:cNvPr id="5" name="Espaço Reservado para Conteúdo 4"/>
          <p:cNvSpPr>
            <a:spLocks noGrp="1"/>
          </p:cNvSpPr>
          <p:nvPr>
            <p:ph idx="1"/>
          </p:nvPr>
        </p:nvSpPr>
        <p:spPr>
          <a:xfrm>
            <a:off x="571472" y="1714488"/>
            <a:ext cx="8215370" cy="4572032"/>
          </a:xfrm>
        </p:spPr>
        <p:txBody>
          <a:bodyPr/>
          <a:lstStyle/>
          <a:p>
            <a:pPr>
              <a:buFont typeface="Wingdings" pitchFamily="2" charset="2"/>
              <a:buChar char="ü"/>
            </a:pPr>
            <a:r>
              <a:rPr lang="en-US" dirty="0" err="1" smtClean="0"/>
              <a:t>Gestante</a:t>
            </a:r>
            <a:r>
              <a:rPr lang="en-US" dirty="0" smtClean="0"/>
              <a:t> com </a:t>
            </a:r>
            <a:r>
              <a:rPr lang="en-US" dirty="0" err="1" smtClean="0"/>
              <a:t>esquema</a:t>
            </a:r>
            <a:r>
              <a:rPr lang="en-US" dirty="0" smtClean="0"/>
              <a:t> </a:t>
            </a:r>
            <a:r>
              <a:rPr lang="en-US" dirty="0" err="1" smtClean="0"/>
              <a:t>incompleto</a:t>
            </a:r>
            <a:r>
              <a:rPr lang="en-US" dirty="0" smtClean="0"/>
              <a:t> </a:t>
            </a:r>
            <a:r>
              <a:rPr lang="en-US" dirty="0" err="1" smtClean="0"/>
              <a:t>ou</a:t>
            </a:r>
            <a:r>
              <a:rPr lang="en-US" dirty="0" smtClean="0"/>
              <a:t> </a:t>
            </a:r>
            <a:r>
              <a:rPr lang="en-US" dirty="0" err="1" smtClean="0"/>
              <a:t>sem</a:t>
            </a:r>
            <a:r>
              <a:rPr lang="en-US" dirty="0" smtClean="0"/>
              <a:t> </a:t>
            </a:r>
            <a:r>
              <a:rPr lang="en-US" dirty="0" err="1" smtClean="0"/>
              <a:t>histórico</a:t>
            </a:r>
            <a:r>
              <a:rPr lang="en-US" dirty="0" smtClean="0"/>
              <a:t> </a:t>
            </a:r>
            <a:r>
              <a:rPr lang="en-US" dirty="0" err="1" smtClean="0"/>
              <a:t>vacinal</a:t>
            </a:r>
            <a:r>
              <a:rPr lang="en-US" dirty="0" smtClean="0"/>
              <a:t>: </a:t>
            </a:r>
            <a:r>
              <a:rPr lang="en-US" dirty="0" err="1" smtClean="0"/>
              <a:t>receber</a:t>
            </a:r>
            <a:r>
              <a:rPr lang="en-US" dirty="0" smtClean="0"/>
              <a:t> </a:t>
            </a:r>
            <a:r>
              <a:rPr lang="en-US" dirty="0" err="1" smtClean="0"/>
              <a:t>uma</a:t>
            </a:r>
            <a:r>
              <a:rPr lang="en-US" dirty="0" smtClean="0"/>
              <a:t> dose </a:t>
            </a:r>
            <a:r>
              <a:rPr lang="en-US" dirty="0" err="1" smtClean="0"/>
              <a:t>da</a:t>
            </a:r>
            <a:r>
              <a:rPr lang="en-US" dirty="0" smtClean="0"/>
              <a:t> VIP antes </a:t>
            </a:r>
            <a:r>
              <a:rPr lang="en-US" dirty="0" err="1" smtClean="0"/>
              <a:t>da</a:t>
            </a:r>
            <a:r>
              <a:rPr lang="en-US" dirty="0" smtClean="0"/>
              <a:t> </a:t>
            </a:r>
            <a:r>
              <a:rPr lang="en-US" dirty="0" err="1" smtClean="0"/>
              <a:t>viagem</a:t>
            </a:r>
            <a:r>
              <a:rPr lang="en-US" dirty="0" smtClean="0"/>
              <a:t> e </a:t>
            </a:r>
            <a:r>
              <a:rPr lang="en-US" dirty="0" err="1" smtClean="0"/>
              <a:t>completar</a:t>
            </a:r>
            <a:r>
              <a:rPr lang="en-US" dirty="0" smtClean="0"/>
              <a:t> o </a:t>
            </a:r>
            <a:r>
              <a:rPr lang="en-US" dirty="0" err="1" smtClean="0"/>
              <a:t>esquema</a:t>
            </a:r>
            <a:r>
              <a:rPr lang="en-US" dirty="0" smtClean="0"/>
              <a:t> </a:t>
            </a:r>
          </a:p>
          <a:p>
            <a:pPr>
              <a:buFont typeface="Wingdings" pitchFamily="2" charset="2"/>
              <a:buChar char="ü"/>
            </a:pPr>
            <a:endParaRPr lang="en-US" dirty="0" smtClean="0"/>
          </a:p>
          <a:p>
            <a:pPr>
              <a:buFont typeface="Wingdings" pitchFamily="2" charset="2"/>
              <a:buChar char="ü"/>
            </a:pPr>
            <a:r>
              <a:rPr lang="en-US" dirty="0" err="1" smtClean="0"/>
              <a:t>Imunodeprimidos</a:t>
            </a:r>
            <a:r>
              <a:rPr lang="en-US" dirty="0" smtClean="0"/>
              <a:t> e </a:t>
            </a:r>
            <a:r>
              <a:rPr lang="en-US" dirty="0" err="1" smtClean="0"/>
              <a:t>seus</a:t>
            </a:r>
            <a:r>
              <a:rPr lang="en-US" dirty="0" smtClean="0"/>
              <a:t> </a:t>
            </a:r>
            <a:r>
              <a:rPr lang="en-US" dirty="0" err="1" smtClean="0"/>
              <a:t>contatos</a:t>
            </a:r>
            <a:r>
              <a:rPr lang="en-US" dirty="0" smtClean="0"/>
              <a:t>: </a:t>
            </a:r>
            <a:r>
              <a:rPr lang="en-US" dirty="0" err="1" smtClean="0"/>
              <a:t>receber</a:t>
            </a:r>
            <a:r>
              <a:rPr lang="en-US" dirty="0" smtClean="0"/>
              <a:t> VIP</a:t>
            </a:r>
          </a:p>
          <a:p>
            <a:pPr>
              <a:buFont typeface="Wingdings" pitchFamily="2" charset="2"/>
              <a:buChar char="ü"/>
            </a:pPr>
            <a:endParaRPr lang="en-US" dirty="0" smtClean="0"/>
          </a:p>
          <a:p>
            <a:pPr>
              <a:buNone/>
            </a:pPr>
            <a:endParaRPr lang="pt-BR" dirty="0"/>
          </a:p>
        </p:txBody>
      </p:sp>
    </p:spTree>
    <p:extLst>
      <p:ext uri="{BB962C8B-B14F-4D97-AF65-F5344CB8AC3E}">
        <p14:creationId xmlns:p14="http://schemas.microsoft.com/office/powerpoint/2010/main" val="2619128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Vacina Poliomielite</a:t>
            </a:r>
            <a:endParaRPr lang="pt-BR" dirty="0">
              <a:solidFill>
                <a:srgbClr val="800000"/>
              </a:solidFill>
            </a:endParaRPr>
          </a:p>
        </p:txBody>
      </p:sp>
      <p:sp>
        <p:nvSpPr>
          <p:cNvPr id="5" name="Espaço Reservado para Conteúdo 4"/>
          <p:cNvSpPr>
            <a:spLocks noGrp="1"/>
          </p:cNvSpPr>
          <p:nvPr>
            <p:ph idx="1"/>
          </p:nvPr>
        </p:nvSpPr>
        <p:spPr>
          <a:xfrm>
            <a:off x="571472" y="1714488"/>
            <a:ext cx="8215370" cy="4572032"/>
          </a:xfrm>
        </p:spPr>
        <p:txBody>
          <a:bodyPr/>
          <a:lstStyle/>
          <a:p>
            <a:pPr>
              <a:buFont typeface="Wingdings" pitchFamily="2" charset="2"/>
              <a:buChar char="ü"/>
            </a:pPr>
            <a:r>
              <a:rPr lang="en-US" dirty="0" smtClean="0"/>
              <a:t>Durante ESPII: </a:t>
            </a:r>
            <a:r>
              <a:rPr lang="en-US" dirty="0" err="1" smtClean="0"/>
              <a:t>recomendado</a:t>
            </a:r>
            <a:r>
              <a:rPr lang="en-US" dirty="0" smtClean="0"/>
              <a:t> </a:t>
            </a:r>
            <a:r>
              <a:rPr lang="en-US" dirty="0" err="1" smtClean="0"/>
              <a:t>emitir</a:t>
            </a:r>
            <a:r>
              <a:rPr lang="en-US" dirty="0" smtClean="0"/>
              <a:t> o CIV </a:t>
            </a:r>
            <a:r>
              <a:rPr lang="en-US" dirty="0" err="1" smtClean="0"/>
              <a:t>para</a:t>
            </a:r>
            <a:r>
              <a:rPr lang="en-US" dirty="0" smtClean="0"/>
              <a:t> a </a:t>
            </a:r>
            <a:r>
              <a:rPr lang="en-US" dirty="0" err="1" smtClean="0"/>
              <a:t>Poliomielite</a:t>
            </a:r>
            <a:endParaRPr lang="en-US" dirty="0" smtClean="0"/>
          </a:p>
          <a:p>
            <a:pPr>
              <a:buFont typeface="Wingdings" pitchFamily="2" charset="2"/>
              <a:buChar char="ü"/>
            </a:pPr>
            <a:endParaRPr lang="en-US" dirty="0" smtClean="0"/>
          </a:p>
          <a:p>
            <a:pPr>
              <a:buFont typeface="Wingdings" pitchFamily="2" charset="2"/>
              <a:buChar char="ü"/>
            </a:pPr>
            <a:r>
              <a:rPr lang="en-US" dirty="0" smtClean="0">
                <a:hlinkClick r:id="rId3"/>
              </a:rPr>
              <a:t>www.anvisa.gov.br/viajante</a:t>
            </a:r>
            <a:endParaRPr lang="en-US" dirty="0" smtClean="0"/>
          </a:p>
          <a:p>
            <a:pPr>
              <a:buFont typeface="Wingdings" pitchFamily="2" charset="2"/>
              <a:buChar char="ü"/>
            </a:pPr>
            <a:endParaRPr lang="en-US" dirty="0" smtClean="0"/>
          </a:p>
          <a:p>
            <a:pPr>
              <a:buNone/>
            </a:pPr>
            <a:endParaRPr lang="en-US" dirty="0" smtClean="0"/>
          </a:p>
          <a:p>
            <a:pPr>
              <a:buNone/>
            </a:pPr>
            <a:endParaRPr lang="pt-BR" dirty="0"/>
          </a:p>
        </p:txBody>
      </p:sp>
    </p:spTree>
    <p:extLst>
      <p:ext uri="{BB962C8B-B14F-4D97-AF65-F5344CB8AC3E}">
        <p14:creationId xmlns:p14="http://schemas.microsoft.com/office/powerpoint/2010/main" val="199342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Poliomielite</a:t>
            </a:r>
            <a:endParaRPr lang="pt-BR" dirty="0">
              <a:solidFill>
                <a:srgbClr val="8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052736"/>
            <a:ext cx="7419329"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458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Vacina de Poliomielite</a:t>
            </a:r>
            <a:endParaRPr lang="pt-BR" dirty="0">
              <a:solidFill>
                <a:srgbClr val="8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10" y="1196752"/>
            <a:ext cx="7393020" cy="486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899592" y="6222503"/>
            <a:ext cx="3697487" cy="461665"/>
          </a:xfrm>
          <a:prstGeom prst="rect">
            <a:avLst/>
          </a:prstGeom>
          <a:noFill/>
        </p:spPr>
        <p:txBody>
          <a:bodyPr wrap="none" rtlCol="0">
            <a:spAutoFit/>
          </a:bodyPr>
          <a:lstStyle/>
          <a:p>
            <a:r>
              <a:rPr lang="pt-BR" dirty="0" smtClean="0">
                <a:hlinkClick r:id="rId4"/>
              </a:rPr>
              <a:t>www.polioeradication.org</a:t>
            </a:r>
            <a:r>
              <a:rPr lang="pt-BR" dirty="0" smtClean="0"/>
              <a:t> </a:t>
            </a:r>
            <a:endParaRPr lang="pt-BR" dirty="0"/>
          </a:p>
        </p:txBody>
      </p:sp>
    </p:spTree>
    <p:extLst>
      <p:ext uri="{BB962C8B-B14F-4D97-AF65-F5344CB8AC3E}">
        <p14:creationId xmlns:p14="http://schemas.microsoft.com/office/powerpoint/2010/main" val="2561172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Cólera</a:t>
            </a:r>
            <a:endParaRPr lang="pt-BR" dirty="0">
              <a:solidFill>
                <a:srgbClr val="800000"/>
              </a:solidFill>
            </a:endParaRPr>
          </a:p>
        </p:txBody>
      </p:sp>
      <p:sp>
        <p:nvSpPr>
          <p:cNvPr id="4" name="Espaço Reservado para Conteúdo 3"/>
          <p:cNvSpPr>
            <a:spLocks noGrp="1"/>
          </p:cNvSpPr>
          <p:nvPr>
            <p:ph idx="1"/>
          </p:nvPr>
        </p:nvSpPr>
        <p:spPr>
          <a:xfrm>
            <a:off x="575220" y="1196752"/>
            <a:ext cx="8101236" cy="4683224"/>
          </a:xfrm>
        </p:spPr>
        <p:txBody>
          <a:bodyPr/>
          <a:lstStyle/>
          <a:p>
            <a:pPr>
              <a:buFont typeface="Wingdings" pitchFamily="2" charset="2"/>
              <a:buChar char="ü"/>
            </a:pPr>
            <a:r>
              <a:rPr lang="pt-BR" dirty="0" smtClean="0"/>
              <a:t>Transmissão direta, água e alimentos contaminados</a:t>
            </a:r>
          </a:p>
          <a:p>
            <a:pPr marL="0" indent="0">
              <a:buNone/>
            </a:pPr>
            <a:endParaRPr lang="pt-BR" dirty="0" smtClean="0"/>
          </a:p>
          <a:p>
            <a:pPr>
              <a:buFont typeface="Wingdings" pitchFamily="2" charset="2"/>
              <a:buChar char="ü"/>
            </a:pPr>
            <a:r>
              <a:rPr lang="pt-BR" dirty="0" err="1" smtClean="0"/>
              <a:t>Enterotoxina</a:t>
            </a:r>
            <a:r>
              <a:rPr lang="pt-BR" dirty="0" smtClean="0"/>
              <a:t> </a:t>
            </a:r>
            <a:r>
              <a:rPr lang="pt-BR" i="1" dirty="0" err="1" smtClean="0"/>
              <a:t>Vibrio</a:t>
            </a:r>
            <a:r>
              <a:rPr lang="pt-BR" i="1" dirty="0" smtClean="0"/>
              <a:t> </a:t>
            </a:r>
            <a:r>
              <a:rPr lang="pt-BR" i="1" dirty="0" err="1" smtClean="0"/>
              <a:t>cholerae</a:t>
            </a:r>
            <a:r>
              <a:rPr lang="pt-BR" i="1" dirty="0" smtClean="0"/>
              <a:t> O1 ou O 139</a:t>
            </a:r>
          </a:p>
          <a:p>
            <a:pPr marL="0" indent="0">
              <a:buNone/>
            </a:pPr>
            <a:endParaRPr lang="pt-BR" i="1" dirty="0" smtClean="0"/>
          </a:p>
          <a:p>
            <a:pPr>
              <a:buFont typeface="Wingdings" pitchFamily="2" charset="2"/>
              <a:buChar char="ü"/>
            </a:pPr>
            <a:r>
              <a:rPr lang="pt-BR" dirty="0" smtClean="0"/>
              <a:t>Assintomáticos/ leves a graves/ </a:t>
            </a:r>
            <a:r>
              <a:rPr lang="pt-BR" dirty="0" err="1" smtClean="0"/>
              <a:t>diarréia</a:t>
            </a:r>
            <a:r>
              <a:rPr lang="pt-BR" dirty="0" smtClean="0"/>
              <a:t> profusa</a:t>
            </a:r>
          </a:p>
          <a:p>
            <a:pPr>
              <a:buFont typeface="Wingdings" pitchFamily="2" charset="2"/>
              <a:buChar char="ü"/>
            </a:pPr>
            <a:endParaRPr lang="pt-BR" dirty="0"/>
          </a:p>
        </p:txBody>
      </p:sp>
    </p:spTree>
    <p:extLst>
      <p:ext uri="{BB962C8B-B14F-4D97-AF65-F5344CB8AC3E}">
        <p14:creationId xmlns:p14="http://schemas.microsoft.com/office/powerpoint/2010/main" val="3319119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pic>
        <p:nvPicPr>
          <p:cNvPr id="88069" name="Image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653136"/>
            <a:ext cx="2693988"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ítulo 14"/>
          <p:cNvSpPr>
            <a:spLocks noGrp="1"/>
          </p:cNvSpPr>
          <p:nvPr>
            <p:ph type="title"/>
          </p:nvPr>
        </p:nvSpPr>
        <p:spPr>
          <a:xfrm>
            <a:off x="387895" y="116632"/>
            <a:ext cx="8229600" cy="1143000"/>
          </a:xfrm>
        </p:spPr>
        <p:txBody>
          <a:bodyPr/>
          <a:lstStyle/>
          <a:p>
            <a:r>
              <a:rPr lang="pt-BR" b="1" dirty="0">
                <a:solidFill>
                  <a:srgbClr val="800000"/>
                </a:solidFill>
                <a:latin typeface="Arial Narrow" panose="020B0606020202030204" pitchFamily="34" charset="0"/>
              </a:rPr>
              <a:t>Riscos à Saúde do Viajante</a:t>
            </a:r>
            <a:br>
              <a:rPr lang="pt-BR" b="1" dirty="0">
                <a:solidFill>
                  <a:srgbClr val="800000"/>
                </a:solidFill>
                <a:latin typeface="Arial Narrow" panose="020B0606020202030204" pitchFamily="34" charset="0"/>
              </a:rPr>
            </a:br>
            <a:endParaRPr lang="pt-BR" dirty="0"/>
          </a:p>
        </p:txBody>
      </p:sp>
      <p:sp>
        <p:nvSpPr>
          <p:cNvPr id="16" name="Espaço Reservado para Texto 15"/>
          <p:cNvSpPr>
            <a:spLocks noGrp="1"/>
          </p:cNvSpPr>
          <p:nvPr>
            <p:ph type="body" idx="1"/>
          </p:nvPr>
        </p:nvSpPr>
        <p:spPr>
          <a:xfrm>
            <a:off x="1403648" y="1052736"/>
            <a:ext cx="4040188" cy="639762"/>
          </a:xfrm>
        </p:spPr>
        <p:txBody>
          <a:bodyPr/>
          <a:lstStyle/>
          <a:p>
            <a:r>
              <a:rPr lang="pt-BR" dirty="0">
                <a:solidFill>
                  <a:srgbClr val="800000"/>
                </a:solidFill>
                <a:latin typeface="Arial Narrow" panose="020B0606020202030204" pitchFamily="34" charset="0"/>
              </a:rPr>
              <a:t>Doenças </a:t>
            </a:r>
            <a:r>
              <a:rPr lang="pt-BR" dirty="0" err="1" smtClean="0">
                <a:solidFill>
                  <a:srgbClr val="800000"/>
                </a:solidFill>
                <a:latin typeface="Arial Narrow" panose="020B0606020202030204" pitchFamily="34" charset="0"/>
              </a:rPr>
              <a:t>imunopreviníveis</a:t>
            </a:r>
            <a:endParaRPr lang="pt-BR" dirty="0">
              <a:solidFill>
                <a:srgbClr val="800000"/>
              </a:solidFill>
              <a:latin typeface="Arial Narrow" panose="020B0606020202030204" pitchFamily="34" charset="0"/>
            </a:endParaRPr>
          </a:p>
        </p:txBody>
      </p:sp>
      <p:sp>
        <p:nvSpPr>
          <p:cNvPr id="17" name="Espaço Reservado para Conteúdo 16"/>
          <p:cNvSpPr>
            <a:spLocks noGrp="1"/>
          </p:cNvSpPr>
          <p:nvPr>
            <p:ph sz="half" idx="2"/>
          </p:nvPr>
        </p:nvSpPr>
        <p:spPr>
          <a:xfrm>
            <a:off x="413985" y="1844824"/>
            <a:ext cx="4040188" cy="3951288"/>
          </a:xfrm>
        </p:spPr>
        <p:txBody>
          <a:bodyPr/>
          <a:lstStyle/>
          <a:p>
            <a:pPr marL="457200" indent="-457200" algn="just">
              <a:buFont typeface="Wingdings" pitchFamily="2" charset="2"/>
              <a:buChar char="ü"/>
              <a:defRPr/>
            </a:pPr>
            <a:r>
              <a:rPr lang="pt-BR" dirty="0"/>
              <a:t>Tuberculose</a:t>
            </a:r>
          </a:p>
          <a:p>
            <a:pPr marL="457200" indent="-457200" algn="just">
              <a:buFont typeface="Wingdings" pitchFamily="2" charset="2"/>
              <a:buChar char="ü"/>
              <a:defRPr/>
            </a:pPr>
            <a:r>
              <a:rPr lang="pt-BR" dirty="0"/>
              <a:t>Hepatite B</a:t>
            </a:r>
          </a:p>
          <a:p>
            <a:pPr marL="457200" indent="-457200" algn="just">
              <a:buFont typeface="Wingdings" pitchFamily="2" charset="2"/>
              <a:buChar char="ü"/>
              <a:defRPr/>
            </a:pPr>
            <a:r>
              <a:rPr lang="pt-BR" dirty="0"/>
              <a:t>Difteria</a:t>
            </a:r>
          </a:p>
          <a:p>
            <a:pPr marL="457200" indent="-457200" algn="just">
              <a:buFont typeface="Wingdings" pitchFamily="2" charset="2"/>
              <a:buChar char="ü"/>
              <a:defRPr/>
            </a:pPr>
            <a:r>
              <a:rPr lang="pt-BR" dirty="0"/>
              <a:t>Tétano</a:t>
            </a:r>
          </a:p>
          <a:p>
            <a:pPr marL="457200" indent="-457200" algn="just">
              <a:buFont typeface="Wingdings" pitchFamily="2" charset="2"/>
              <a:buChar char="ü"/>
              <a:defRPr/>
            </a:pPr>
            <a:r>
              <a:rPr lang="pt-BR" dirty="0" smtClean="0"/>
              <a:t>Coqueluche</a:t>
            </a:r>
            <a:endParaRPr lang="pt-BR" dirty="0"/>
          </a:p>
          <a:p>
            <a:pPr marL="457200" indent="-457200" algn="just">
              <a:buFont typeface="Wingdings" pitchFamily="2" charset="2"/>
              <a:buChar char="ü"/>
              <a:defRPr/>
            </a:pPr>
            <a:r>
              <a:rPr lang="pt-BR" dirty="0" smtClean="0"/>
              <a:t>Poliomielite</a:t>
            </a:r>
          </a:p>
          <a:p>
            <a:pPr marL="457200" indent="-457200" algn="just">
              <a:buFont typeface="Wingdings" pitchFamily="2" charset="2"/>
              <a:buChar char="ü"/>
              <a:defRPr/>
            </a:pPr>
            <a:r>
              <a:rPr lang="pt-BR" dirty="0" smtClean="0"/>
              <a:t>Cólera</a:t>
            </a:r>
          </a:p>
          <a:p>
            <a:pPr marL="457200" indent="-457200" algn="just">
              <a:buFont typeface="Wingdings" pitchFamily="2" charset="2"/>
              <a:buChar char="ü"/>
              <a:defRPr/>
            </a:pPr>
            <a:r>
              <a:rPr lang="pt-BR" dirty="0" smtClean="0"/>
              <a:t>Febre </a:t>
            </a:r>
            <a:r>
              <a:rPr lang="pt-BR" dirty="0" err="1" smtClean="0"/>
              <a:t>tifóide</a:t>
            </a:r>
            <a:endParaRPr lang="pt-BR" dirty="0" smtClean="0"/>
          </a:p>
          <a:p>
            <a:pPr marL="457200" indent="-457200" algn="just">
              <a:buFont typeface="Wingdings" pitchFamily="2" charset="2"/>
              <a:buChar char="ü"/>
              <a:defRPr/>
            </a:pPr>
            <a:r>
              <a:rPr lang="pt-BR" dirty="0" smtClean="0"/>
              <a:t>Raiva</a:t>
            </a:r>
            <a:endParaRPr lang="pt-BR" dirty="0"/>
          </a:p>
          <a:p>
            <a:pPr marL="0" indent="0">
              <a:buNone/>
            </a:pPr>
            <a:r>
              <a:rPr lang="pt-BR" dirty="0" smtClean="0"/>
              <a:t> </a:t>
            </a:r>
            <a:endParaRPr lang="pt-BR" dirty="0"/>
          </a:p>
        </p:txBody>
      </p:sp>
      <p:sp>
        <p:nvSpPr>
          <p:cNvPr id="19" name="Espaço Reservado para Conteúdo 18"/>
          <p:cNvSpPr>
            <a:spLocks noGrp="1"/>
          </p:cNvSpPr>
          <p:nvPr>
            <p:ph sz="quarter" idx="4"/>
          </p:nvPr>
        </p:nvSpPr>
        <p:spPr>
          <a:xfrm>
            <a:off x="3131840" y="1988840"/>
            <a:ext cx="4041775" cy="3951288"/>
          </a:xfrm>
        </p:spPr>
        <p:txBody>
          <a:bodyPr/>
          <a:lstStyle/>
          <a:p>
            <a:pPr>
              <a:buFont typeface="Wingdings" pitchFamily="2" charset="2"/>
              <a:buChar char="ü"/>
            </a:pPr>
            <a:r>
              <a:rPr lang="pt-BR" dirty="0" smtClean="0"/>
              <a:t>Febre amarela</a:t>
            </a:r>
          </a:p>
          <a:p>
            <a:pPr>
              <a:buFont typeface="Wingdings" pitchFamily="2" charset="2"/>
              <a:buChar char="ü"/>
            </a:pPr>
            <a:r>
              <a:rPr lang="pt-BR" dirty="0" smtClean="0"/>
              <a:t>Sarampo</a:t>
            </a:r>
          </a:p>
          <a:p>
            <a:pPr>
              <a:buFont typeface="Wingdings" pitchFamily="2" charset="2"/>
              <a:buChar char="ü"/>
            </a:pPr>
            <a:r>
              <a:rPr lang="pt-BR" dirty="0" smtClean="0"/>
              <a:t>Caxumba</a:t>
            </a:r>
          </a:p>
          <a:p>
            <a:pPr>
              <a:buFont typeface="Wingdings" pitchFamily="2" charset="2"/>
              <a:buChar char="ü"/>
            </a:pPr>
            <a:r>
              <a:rPr lang="pt-BR" dirty="0" smtClean="0"/>
              <a:t>Rubéola</a:t>
            </a:r>
          </a:p>
          <a:p>
            <a:pPr>
              <a:buFont typeface="Wingdings" pitchFamily="2" charset="2"/>
              <a:buChar char="ü"/>
            </a:pPr>
            <a:r>
              <a:rPr lang="pt-BR" dirty="0" err="1" smtClean="0"/>
              <a:t>Rotavírus</a:t>
            </a:r>
            <a:endParaRPr lang="pt-BR" dirty="0" smtClean="0"/>
          </a:p>
          <a:p>
            <a:pPr>
              <a:buFont typeface="Wingdings" pitchFamily="2" charset="2"/>
              <a:buChar char="ü"/>
            </a:pPr>
            <a:r>
              <a:rPr lang="pt-BR" dirty="0" smtClean="0"/>
              <a:t>D. meningocócica</a:t>
            </a:r>
          </a:p>
          <a:p>
            <a:pPr>
              <a:buFont typeface="Wingdings" pitchFamily="2" charset="2"/>
              <a:buChar char="ü"/>
            </a:pPr>
            <a:r>
              <a:rPr lang="pt-BR" dirty="0" smtClean="0"/>
              <a:t>Influenza</a:t>
            </a:r>
          </a:p>
          <a:p>
            <a:pPr>
              <a:buFont typeface="Wingdings" pitchFamily="2" charset="2"/>
              <a:buChar char="ü"/>
            </a:pPr>
            <a:r>
              <a:rPr lang="pt-BR" dirty="0" smtClean="0"/>
              <a:t>D. Pneumocócica</a:t>
            </a:r>
          </a:p>
        </p:txBody>
      </p:sp>
    </p:spTree>
    <p:extLst>
      <p:ext uri="{BB962C8B-B14F-4D97-AF65-F5344CB8AC3E}">
        <p14:creationId xmlns:p14="http://schemas.microsoft.com/office/powerpoint/2010/main" val="2214795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Cólera</a:t>
            </a:r>
            <a:endParaRPr lang="pt-BR" dirty="0">
              <a:solidFill>
                <a:srgbClr val="800000"/>
              </a:solidFill>
            </a:endParaRPr>
          </a:p>
        </p:txBody>
      </p:sp>
      <p:sp>
        <p:nvSpPr>
          <p:cNvPr id="4" name="Espaço Reservado para Conteúdo 3"/>
          <p:cNvSpPr>
            <a:spLocks noGrp="1"/>
          </p:cNvSpPr>
          <p:nvPr>
            <p:ph idx="1"/>
          </p:nvPr>
        </p:nvSpPr>
        <p:spPr/>
        <p:txBody>
          <a:bodyPr/>
          <a:lstStyle/>
          <a:p>
            <a:endParaRPr lang="pt-B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36" y="1052736"/>
            <a:ext cx="8673951" cy="57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527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Vacina de Cólera</a:t>
            </a:r>
            <a:endParaRPr lang="pt-BR" dirty="0">
              <a:solidFill>
                <a:srgbClr val="800000"/>
              </a:solidFill>
            </a:endParaRPr>
          </a:p>
        </p:txBody>
      </p:sp>
      <p:sp>
        <p:nvSpPr>
          <p:cNvPr id="2" name="Espaço Reservado para Conteúdo 1"/>
          <p:cNvSpPr>
            <a:spLocks noGrp="1"/>
          </p:cNvSpPr>
          <p:nvPr>
            <p:ph idx="1"/>
          </p:nvPr>
        </p:nvSpPr>
        <p:spPr>
          <a:xfrm>
            <a:off x="251520" y="1052736"/>
            <a:ext cx="8784976" cy="5043264"/>
          </a:xfrm>
        </p:spPr>
        <p:txBody>
          <a:bodyPr/>
          <a:lstStyle/>
          <a:p>
            <a:pPr lvl="1">
              <a:buFont typeface="Wingdings" pitchFamily="2" charset="2"/>
              <a:buChar char="ü"/>
            </a:pPr>
            <a:r>
              <a:rPr lang="pt-BR" dirty="0" smtClean="0"/>
              <a:t>1990 </a:t>
            </a:r>
            <a:endParaRPr lang="pt-BR" dirty="0" smtClean="0"/>
          </a:p>
          <a:p>
            <a:pPr lvl="1">
              <a:buFont typeface="Wingdings" pitchFamily="2" charset="2"/>
              <a:buChar char="ü"/>
            </a:pPr>
            <a:r>
              <a:rPr lang="pt-BR" dirty="0"/>
              <a:t>Oral inativada</a:t>
            </a:r>
          </a:p>
          <a:p>
            <a:pPr lvl="1">
              <a:buFont typeface="Wingdings" pitchFamily="2" charset="2"/>
              <a:buChar char="ü"/>
            </a:pPr>
            <a:r>
              <a:rPr lang="pt-BR" dirty="0" smtClean="0"/>
              <a:t>Militares </a:t>
            </a:r>
            <a:r>
              <a:rPr lang="pt-BR" dirty="0"/>
              <a:t>em missão oficial</a:t>
            </a:r>
          </a:p>
          <a:p>
            <a:pPr lvl="1">
              <a:buFont typeface="Wingdings" pitchFamily="2" charset="2"/>
              <a:buChar char="ü"/>
            </a:pPr>
            <a:r>
              <a:rPr lang="pt-BR" dirty="0" smtClean="0"/>
              <a:t>Proteção</a:t>
            </a:r>
            <a:r>
              <a:rPr lang="pt-BR" dirty="0" smtClean="0"/>
              <a:t>: 67% esquema completo</a:t>
            </a:r>
          </a:p>
          <a:p>
            <a:pPr lvl="1">
              <a:buFont typeface="Wingdings" pitchFamily="2" charset="2"/>
              <a:buChar char="ü"/>
            </a:pPr>
            <a:r>
              <a:rPr lang="pt-BR" dirty="0" smtClean="0"/>
              <a:t>2 doses com intervalo de 2 semanas</a:t>
            </a:r>
          </a:p>
          <a:p>
            <a:pPr lvl="1">
              <a:buFont typeface="Wingdings" pitchFamily="2" charset="2"/>
              <a:buChar char="ü"/>
            </a:pPr>
            <a:r>
              <a:rPr lang="pt-BR" dirty="0" smtClean="0"/>
              <a:t>Completar o esquema 1 semana antes da viagem</a:t>
            </a:r>
          </a:p>
          <a:p>
            <a:pPr lvl="1">
              <a:buFont typeface="Wingdings" pitchFamily="2" charset="2"/>
              <a:buChar char="ü"/>
            </a:pPr>
            <a:r>
              <a:rPr lang="pt-BR" dirty="0" smtClean="0"/>
              <a:t>Adiar a vacinação na presença de doença grave, incluindo doença gastrointestinal e febre aguda</a:t>
            </a:r>
          </a:p>
          <a:p>
            <a:pPr lvl="1">
              <a:buFont typeface="Wingdings" pitchFamily="2" charset="2"/>
              <a:buChar char="ü"/>
            </a:pPr>
            <a:r>
              <a:rPr lang="pt-BR" dirty="0" smtClean="0"/>
              <a:t>Observar o usuário por 30min.</a:t>
            </a:r>
          </a:p>
        </p:txBody>
      </p:sp>
    </p:spTree>
    <p:extLst>
      <p:ext uri="{BB962C8B-B14F-4D97-AF65-F5344CB8AC3E}">
        <p14:creationId xmlns:p14="http://schemas.microsoft.com/office/powerpoint/2010/main" val="34561709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Febre </a:t>
            </a:r>
            <a:r>
              <a:rPr lang="pt-BR" dirty="0" err="1" smtClean="0">
                <a:solidFill>
                  <a:srgbClr val="800000"/>
                </a:solidFill>
              </a:rPr>
              <a:t>Tifóide</a:t>
            </a:r>
            <a:endParaRPr lang="pt-BR" dirty="0">
              <a:solidFill>
                <a:srgbClr val="800000"/>
              </a:solidFill>
            </a:endParaRPr>
          </a:p>
        </p:txBody>
      </p:sp>
      <p:sp>
        <p:nvSpPr>
          <p:cNvPr id="2" name="Espaço Reservado para Conteúdo 1"/>
          <p:cNvSpPr>
            <a:spLocks noGrp="1"/>
          </p:cNvSpPr>
          <p:nvPr>
            <p:ph idx="1"/>
          </p:nvPr>
        </p:nvSpPr>
        <p:spPr>
          <a:xfrm>
            <a:off x="467544" y="1052736"/>
            <a:ext cx="7990656" cy="5043264"/>
          </a:xfrm>
        </p:spPr>
        <p:txBody>
          <a:bodyPr/>
          <a:lstStyle/>
          <a:p>
            <a:pPr>
              <a:buFont typeface="Wingdings" pitchFamily="2" charset="2"/>
              <a:buChar char="ü"/>
            </a:pPr>
            <a:r>
              <a:rPr lang="pt-BR" i="1" dirty="0" err="1" smtClean="0"/>
              <a:t>Salmonella</a:t>
            </a:r>
            <a:r>
              <a:rPr lang="pt-BR" i="1" dirty="0" smtClean="0"/>
              <a:t> </a:t>
            </a:r>
            <a:r>
              <a:rPr lang="pt-BR" i="1" dirty="0" err="1" smtClean="0"/>
              <a:t>enterica</a:t>
            </a:r>
            <a:r>
              <a:rPr lang="pt-BR" i="1" dirty="0" smtClean="0"/>
              <a:t> </a:t>
            </a:r>
            <a:r>
              <a:rPr lang="pt-BR" dirty="0" err="1" smtClean="0"/>
              <a:t>Typhi</a:t>
            </a:r>
            <a:endParaRPr lang="pt-BR" dirty="0" smtClean="0"/>
          </a:p>
          <a:p>
            <a:pPr>
              <a:buFont typeface="Wingdings" pitchFamily="2" charset="2"/>
              <a:buChar char="ü"/>
            </a:pPr>
            <a:endParaRPr lang="pt-BR" dirty="0" smtClean="0"/>
          </a:p>
          <a:p>
            <a:pPr>
              <a:buFont typeface="Wingdings" pitchFamily="2" charset="2"/>
              <a:buChar char="ü"/>
            </a:pPr>
            <a:r>
              <a:rPr lang="pt-BR" dirty="0" smtClean="0"/>
              <a:t>Transmissão direta, água e alimentos contaminados</a:t>
            </a:r>
            <a:endParaRPr lang="pt-BR" dirty="0"/>
          </a:p>
          <a:p>
            <a:pPr marL="0" indent="0">
              <a:buNone/>
            </a:pPr>
            <a:endParaRPr lang="pt-BR" dirty="0">
              <a:solidFill>
                <a:srgbClr val="800000"/>
              </a:solidFill>
            </a:endParaRPr>
          </a:p>
          <a:p>
            <a:pPr>
              <a:buFont typeface="Wingdings" pitchFamily="2" charset="2"/>
              <a:buChar char="ü"/>
            </a:pPr>
            <a:r>
              <a:rPr lang="pt-BR" dirty="0"/>
              <a:t>Áreas de risco: condições sanitárias e de higiene precárias</a:t>
            </a:r>
          </a:p>
          <a:p>
            <a:pPr>
              <a:buFont typeface="Wingdings" pitchFamily="2" charset="2"/>
              <a:buChar char="ü"/>
            </a:pPr>
            <a:endParaRPr lang="pt-BR" dirty="0" smtClean="0"/>
          </a:p>
        </p:txBody>
      </p:sp>
    </p:spTree>
    <p:extLst>
      <p:ext uri="{BB962C8B-B14F-4D97-AF65-F5344CB8AC3E}">
        <p14:creationId xmlns:p14="http://schemas.microsoft.com/office/powerpoint/2010/main" val="2551082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Vacina Febre </a:t>
            </a:r>
            <a:r>
              <a:rPr lang="pt-BR" dirty="0" err="1" smtClean="0">
                <a:solidFill>
                  <a:srgbClr val="800000"/>
                </a:solidFill>
              </a:rPr>
              <a:t>Tifóide</a:t>
            </a:r>
            <a:endParaRPr lang="pt-BR" dirty="0">
              <a:solidFill>
                <a:srgbClr val="800000"/>
              </a:solidFill>
            </a:endParaRPr>
          </a:p>
        </p:txBody>
      </p:sp>
      <p:sp>
        <p:nvSpPr>
          <p:cNvPr id="2" name="Espaço Reservado para Conteúdo 1"/>
          <p:cNvSpPr>
            <a:spLocks noGrp="1"/>
          </p:cNvSpPr>
          <p:nvPr>
            <p:ph idx="1"/>
          </p:nvPr>
        </p:nvSpPr>
        <p:spPr>
          <a:xfrm>
            <a:off x="387895" y="1052736"/>
            <a:ext cx="8360569" cy="5043264"/>
          </a:xfrm>
        </p:spPr>
        <p:txBody>
          <a:bodyPr/>
          <a:lstStyle/>
          <a:p>
            <a:pPr>
              <a:lnSpc>
                <a:spcPct val="150000"/>
              </a:lnSpc>
              <a:buFont typeface="Wingdings" pitchFamily="2" charset="2"/>
              <a:buChar char="ü"/>
            </a:pPr>
            <a:r>
              <a:rPr lang="pt-BR" dirty="0" smtClean="0"/>
              <a:t>Atenuada, Cápsula VO, 3 doses (1, 3 e 5d)</a:t>
            </a:r>
          </a:p>
          <a:p>
            <a:pPr>
              <a:lnSpc>
                <a:spcPct val="150000"/>
              </a:lnSpc>
              <a:buFont typeface="Wingdings" pitchFamily="2" charset="2"/>
              <a:buChar char="ü"/>
            </a:pPr>
            <a:r>
              <a:rPr lang="pt-BR" dirty="0"/>
              <a:t>Não vacinar: doença grave, gastrointestinal e febre </a:t>
            </a:r>
            <a:r>
              <a:rPr lang="pt-BR" dirty="0" smtClean="0"/>
              <a:t>aguda</a:t>
            </a:r>
          </a:p>
          <a:p>
            <a:pPr>
              <a:lnSpc>
                <a:spcPct val="150000"/>
              </a:lnSpc>
              <a:buFont typeface="Wingdings" pitchFamily="2" charset="2"/>
              <a:buChar char="ü"/>
            </a:pPr>
            <a:r>
              <a:rPr lang="pt-BR" dirty="0"/>
              <a:t>Proteção: 53 a 76% esquema básico </a:t>
            </a:r>
            <a:r>
              <a:rPr lang="pt-BR" dirty="0" smtClean="0"/>
              <a:t>concluído</a:t>
            </a:r>
          </a:p>
          <a:p>
            <a:pPr>
              <a:lnSpc>
                <a:spcPct val="150000"/>
              </a:lnSpc>
              <a:buFont typeface="Wingdings" pitchFamily="2" charset="2"/>
              <a:buChar char="ü"/>
            </a:pPr>
            <a:r>
              <a:rPr lang="pt-BR" dirty="0" smtClean="0"/>
              <a:t>Concluir o esquema 10 dias antes da viagem</a:t>
            </a:r>
            <a:endParaRPr lang="pt-BR" dirty="0"/>
          </a:p>
          <a:p>
            <a:pPr>
              <a:buFont typeface="Wingdings" pitchFamily="2" charset="2"/>
              <a:buChar char="ü"/>
            </a:pPr>
            <a:endParaRPr lang="pt-BR" dirty="0"/>
          </a:p>
          <a:p>
            <a:pPr marL="0" indent="0">
              <a:buNone/>
            </a:pPr>
            <a:endParaRPr lang="pt-BR" dirty="0" smtClean="0"/>
          </a:p>
          <a:p>
            <a:pPr marL="0" indent="0">
              <a:buNone/>
            </a:pPr>
            <a:endParaRPr lang="pt-BR" dirty="0" smtClean="0"/>
          </a:p>
          <a:p>
            <a:pPr marL="0" indent="0">
              <a:buNone/>
            </a:pPr>
            <a:endParaRPr lang="pt-BR" dirty="0" smtClean="0"/>
          </a:p>
        </p:txBody>
      </p:sp>
    </p:spTree>
    <p:extLst>
      <p:ext uri="{BB962C8B-B14F-4D97-AF65-F5344CB8AC3E}">
        <p14:creationId xmlns:p14="http://schemas.microsoft.com/office/powerpoint/2010/main" val="2605547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Vacina Febre </a:t>
            </a:r>
            <a:r>
              <a:rPr lang="pt-BR" dirty="0" err="1" smtClean="0">
                <a:solidFill>
                  <a:srgbClr val="800000"/>
                </a:solidFill>
              </a:rPr>
              <a:t>Tifóide</a:t>
            </a:r>
            <a:endParaRPr lang="pt-BR" dirty="0">
              <a:solidFill>
                <a:srgbClr val="800000"/>
              </a:solidFill>
            </a:endParaRPr>
          </a:p>
        </p:txBody>
      </p:sp>
      <p:sp>
        <p:nvSpPr>
          <p:cNvPr id="2" name="Espaço Reservado para Conteúdo 1"/>
          <p:cNvSpPr>
            <a:spLocks noGrp="1"/>
          </p:cNvSpPr>
          <p:nvPr>
            <p:ph idx="1"/>
          </p:nvPr>
        </p:nvSpPr>
        <p:spPr>
          <a:xfrm>
            <a:off x="420275" y="908720"/>
            <a:ext cx="8360569" cy="5544616"/>
          </a:xfrm>
        </p:spPr>
        <p:txBody>
          <a:bodyPr/>
          <a:lstStyle/>
          <a:p>
            <a:pPr>
              <a:lnSpc>
                <a:spcPct val="150000"/>
              </a:lnSpc>
              <a:buFont typeface="Wingdings" pitchFamily="2" charset="2"/>
              <a:buChar char="ü"/>
            </a:pPr>
            <a:r>
              <a:rPr lang="pt-BR" dirty="0" smtClean="0"/>
              <a:t>Inativada, 01 dose IM ou SC.</a:t>
            </a:r>
          </a:p>
          <a:p>
            <a:pPr>
              <a:lnSpc>
                <a:spcPct val="150000"/>
              </a:lnSpc>
              <a:buFont typeface="Wingdings" pitchFamily="2" charset="2"/>
              <a:buChar char="ü"/>
            </a:pPr>
            <a:r>
              <a:rPr lang="pt-BR" dirty="0" smtClean="0"/>
              <a:t>Vacinar 3 semanas antes da viagem </a:t>
            </a:r>
            <a:endParaRPr lang="pt-BR" dirty="0"/>
          </a:p>
          <a:p>
            <a:pPr>
              <a:lnSpc>
                <a:spcPct val="150000"/>
              </a:lnSpc>
              <a:buFont typeface="Wingdings" pitchFamily="2" charset="2"/>
              <a:buChar char="ü"/>
            </a:pPr>
            <a:r>
              <a:rPr lang="pt-BR" dirty="0" smtClean="0"/>
              <a:t>Revacinar a cada 3 anos, se indicado</a:t>
            </a:r>
          </a:p>
          <a:p>
            <a:pPr>
              <a:lnSpc>
                <a:spcPct val="150000"/>
              </a:lnSpc>
              <a:buFont typeface="Wingdings" pitchFamily="2" charset="2"/>
              <a:buChar char="ü"/>
            </a:pPr>
            <a:r>
              <a:rPr lang="pt-BR" dirty="0" smtClean="0"/>
              <a:t>Proteção: 77% a 90%</a:t>
            </a:r>
          </a:p>
          <a:p>
            <a:pPr>
              <a:buFont typeface="Wingdings" pitchFamily="2" charset="2"/>
              <a:buChar char="ü"/>
            </a:pPr>
            <a:r>
              <a:rPr lang="pt-BR" dirty="0" err="1" smtClean="0"/>
              <a:t>Contra-indicações</a:t>
            </a:r>
            <a:r>
              <a:rPr lang="pt-BR" dirty="0"/>
              <a:t>: </a:t>
            </a:r>
            <a:r>
              <a:rPr lang="pt-BR" dirty="0" smtClean="0"/>
              <a:t>hipersensibilidade e &lt; 2 anos e Precaução: gestante</a:t>
            </a:r>
          </a:p>
          <a:p>
            <a:pPr>
              <a:buFont typeface="Wingdings" pitchFamily="2" charset="2"/>
              <a:buChar char="ü"/>
            </a:pPr>
            <a:r>
              <a:rPr lang="pt-BR" dirty="0" smtClean="0"/>
              <a:t>Adiar: febre, doença aguda, doença crônica progressiva</a:t>
            </a:r>
          </a:p>
          <a:p>
            <a:pPr marL="0" indent="0">
              <a:buNone/>
            </a:pPr>
            <a:endParaRPr lang="pt-BR" dirty="0" smtClean="0"/>
          </a:p>
        </p:txBody>
      </p:sp>
    </p:spTree>
    <p:extLst>
      <p:ext uri="{BB962C8B-B14F-4D97-AF65-F5344CB8AC3E}">
        <p14:creationId xmlns:p14="http://schemas.microsoft.com/office/powerpoint/2010/main" val="6956995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Vacina Febre </a:t>
            </a:r>
            <a:r>
              <a:rPr lang="pt-BR" dirty="0" err="1" smtClean="0">
                <a:solidFill>
                  <a:srgbClr val="800000"/>
                </a:solidFill>
              </a:rPr>
              <a:t>Tifóide</a:t>
            </a:r>
            <a:endParaRPr lang="pt-BR" dirty="0">
              <a:solidFill>
                <a:srgbClr val="800000"/>
              </a:solidFill>
            </a:endParaRPr>
          </a:p>
        </p:txBody>
      </p:sp>
      <p:sp>
        <p:nvSpPr>
          <p:cNvPr id="2" name="Espaço Reservado para Conteúdo 1"/>
          <p:cNvSpPr>
            <a:spLocks noGrp="1"/>
          </p:cNvSpPr>
          <p:nvPr>
            <p:ph idx="1"/>
          </p:nvPr>
        </p:nvSpPr>
        <p:spPr>
          <a:xfrm>
            <a:off x="467544" y="1484784"/>
            <a:ext cx="7990656" cy="4611216"/>
          </a:xfrm>
        </p:spPr>
        <p:txBody>
          <a:bodyPr/>
          <a:lstStyle/>
          <a:p>
            <a:pPr>
              <a:buFont typeface="Wingdings" pitchFamily="2" charset="2"/>
              <a:buChar char="ü"/>
            </a:pPr>
            <a:r>
              <a:rPr lang="pt-BR" dirty="0" smtClean="0"/>
              <a:t>Militares em missão oficial</a:t>
            </a:r>
          </a:p>
          <a:p>
            <a:pPr>
              <a:buFont typeface="Wingdings" pitchFamily="2" charset="2"/>
              <a:buChar char="ü"/>
            </a:pPr>
            <a:endParaRPr lang="pt-BR" dirty="0" smtClean="0"/>
          </a:p>
          <a:p>
            <a:pPr>
              <a:buFont typeface="Wingdings" pitchFamily="2" charset="2"/>
              <a:buChar char="ü"/>
            </a:pPr>
            <a:r>
              <a:rPr lang="pt-BR" dirty="0" smtClean="0"/>
              <a:t>Imunidade não definitiva após infecção natural ou vacinação</a:t>
            </a:r>
          </a:p>
          <a:p>
            <a:pPr marL="0" indent="0">
              <a:buNone/>
            </a:pPr>
            <a:endParaRPr lang="pt-BR" dirty="0" smtClean="0"/>
          </a:p>
          <a:p>
            <a:pPr>
              <a:buFont typeface="Wingdings" pitchFamily="2" charset="2"/>
              <a:buChar char="ü"/>
            </a:pPr>
            <a:r>
              <a:rPr lang="pt-BR" dirty="0" smtClean="0"/>
              <a:t>Medida complementar de proteção</a:t>
            </a:r>
          </a:p>
        </p:txBody>
      </p:sp>
    </p:spTree>
    <p:extLst>
      <p:ext uri="{BB962C8B-B14F-4D97-AF65-F5344CB8AC3E}">
        <p14:creationId xmlns:p14="http://schemas.microsoft.com/office/powerpoint/2010/main" val="3789837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Doença meningocócica</a:t>
            </a:r>
            <a:endParaRPr lang="pt-BR" dirty="0">
              <a:solidFill>
                <a:srgbClr val="800000"/>
              </a:solidFill>
            </a:endParaRPr>
          </a:p>
        </p:txBody>
      </p:sp>
      <p:sp>
        <p:nvSpPr>
          <p:cNvPr id="4" name="Espaço Reservado para Conteúdo 3"/>
          <p:cNvSpPr>
            <a:spLocks noGrp="1"/>
          </p:cNvSpPr>
          <p:nvPr>
            <p:ph idx="1"/>
          </p:nvPr>
        </p:nvSpPr>
        <p:spPr>
          <a:xfrm>
            <a:off x="685800" y="1628800"/>
            <a:ext cx="7990656" cy="4467200"/>
          </a:xfrm>
        </p:spPr>
        <p:txBody>
          <a:bodyPr/>
          <a:lstStyle/>
          <a:p>
            <a:pPr>
              <a:buFont typeface="Wingdings" pitchFamily="2" charset="2"/>
              <a:buChar char="ü"/>
            </a:pPr>
            <a:r>
              <a:rPr lang="pt-BR" dirty="0" smtClean="0"/>
              <a:t>Infecção bacteriana </a:t>
            </a:r>
            <a:r>
              <a:rPr lang="pt-BR" i="1" dirty="0" smtClean="0"/>
              <a:t>N. </a:t>
            </a:r>
            <a:r>
              <a:rPr lang="pt-BR" i="1" dirty="0" err="1" smtClean="0"/>
              <a:t>meningitidis</a:t>
            </a:r>
            <a:endParaRPr lang="pt-BR" i="1" dirty="0" smtClean="0"/>
          </a:p>
          <a:p>
            <a:pPr>
              <a:buFont typeface="Wingdings" pitchFamily="2" charset="2"/>
              <a:buChar char="ü"/>
            </a:pPr>
            <a:endParaRPr lang="pt-BR" i="1" dirty="0" smtClean="0"/>
          </a:p>
          <a:p>
            <a:pPr>
              <a:buFont typeface="Wingdings" pitchFamily="2" charset="2"/>
              <a:buChar char="ü"/>
            </a:pPr>
            <a:r>
              <a:rPr lang="pt-BR" dirty="0" smtClean="0"/>
              <a:t>Doença invasiva: doença meningocócica</a:t>
            </a:r>
          </a:p>
          <a:p>
            <a:pPr marL="0" indent="0">
              <a:buNone/>
            </a:pPr>
            <a:endParaRPr lang="pt-BR" dirty="0" smtClean="0"/>
          </a:p>
          <a:p>
            <a:pPr>
              <a:buFont typeface="Wingdings" pitchFamily="2" charset="2"/>
              <a:buChar char="ü"/>
            </a:pPr>
            <a:r>
              <a:rPr lang="pt-BR" dirty="0" smtClean="0"/>
              <a:t>Grave: </a:t>
            </a:r>
            <a:r>
              <a:rPr lang="pt-BR" dirty="0" err="1" smtClean="0"/>
              <a:t>meningococcemia</a:t>
            </a:r>
            <a:endParaRPr lang="pt-BR" dirty="0" smtClean="0"/>
          </a:p>
          <a:p>
            <a:pPr>
              <a:buFont typeface="Wingdings" pitchFamily="2" charset="2"/>
              <a:buChar char="ü"/>
            </a:pPr>
            <a:endParaRPr lang="pt-BR" dirty="0"/>
          </a:p>
        </p:txBody>
      </p:sp>
    </p:spTree>
    <p:extLst>
      <p:ext uri="{BB962C8B-B14F-4D97-AF65-F5344CB8AC3E}">
        <p14:creationId xmlns:p14="http://schemas.microsoft.com/office/powerpoint/2010/main" val="16480084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Doença meningocócica</a:t>
            </a:r>
            <a:endParaRPr lang="pt-BR" dirty="0">
              <a:solidFill>
                <a:srgbClr val="800000"/>
              </a:solidFill>
            </a:endParaRPr>
          </a:p>
        </p:txBody>
      </p:sp>
      <p:sp>
        <p:nvSpPr>
          <p:cNvPr id="4" name="Espaço Reservado para Conteúdo 3"/>
          <p:cNvSpPr>
            <a:spLocks noGrp="1"/>
          </p:cNvSpPr>
          <p:nvPr>
            <p:ph idx="1"/>
          </p:nvPr>
        </p:nvSpPr>
        <p:spPr/>
        <p:txBody>
          <a:bodyPr/>
          <a:lstStyle/>
          <a:p>
            <a:endParaRPr lang="pt-B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95" y="1124744"/>
            <a:ext cx="8625061"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000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Vacina meningocócica C</a:t>
            </a:r>
            <a:endParaRPr lang="pt-BR" dirty="0">
              <a:solidFill>
                <a:srgbClr val="800000"/>
              </a:solidFill>
            </a:endParaRPr>
          </a:p>
        </p:txBody>
      </p:sp>
      <p:sp>
        <p:nvSpPr>
          <p:cNvPr id="4" name="Espaço Reservado para Conteúdo 3"/>
          <p:cNvSpPr>
            <a:spLocks noGrp="1"/>
          </p:cNvSpPr>
          <p:nvPr>
            <p:ph idx="1"/>
          </p:nvPr>
        </p:nvSpPr>
        <p:spPr>
          <a:xfrm>
            <a:off x="685800" y="1412776"/>
            <a:ext cx="8062664" cy="4683224"/>
          </a:xfrm>
        </p:spPr>
        <p:txBody>
          <a:bodyPr/>
          <a:lstStyle/>
          <a:p>
            <a:pPr>
              <a:buFont typeface="Wingdings" pitchFamily="2" charset="2"/>
              <a:buChar char="ü"/>
            </a:pPr>
            <a:r>
              <a:rPr lang="pt-BR" dirty="0" smtClean="0"/>
              <a:t>Prevenção de </a:t>
            </a:r>
            <a:r>
              <a:rPr lang="pt-BR" i="1" dirty="0" smtClean="0"/>
              <a:t>N. </a:t>
            </a:r>
            <a:r>
              <a:rPr lang="pt-BR" i="1" dirty="0" err="1" smtClean="0"/>
              <a:t>meningitidis</a:t>
            </a:r>
            <a:r>
              <a:rPr lang="pt-BR" dirty="0" smtClean="0"/>
              <a:t> </a:t>
            </a:r>
            <a:r>
              <a:rPr lang="pt-BR" dirty="0" err="1" smtClean="0"/>
              <a:t>sorogurpo</a:t>
            </a:r>
            <a:r>
              <a:rPr lang="pt-BR" dirty="0" smtClean="0"/>
              <a:t> C em menores 2 anos </a:t>
            </a:r>
          </a:p>
          <a:p>
            <a:pPr>
              <a:buFont typeface="Wingdings" pitchFamily="2" charset="2"/>
              <a:buChar char="ü"/>
            </a:pPr>
            <a:endParaRPr lang="pt-BR" dirty="0"/>
          </a:p>
          <a:p>
            <a:pPr>
              <a:buFont typeface="Wingdings" pitchFamily="2" charset="2"/>
              <a:buChar char="ü"/>
            </a:pPr>
            <a:r>
              <a:rPr lang="pt-BR" dirty="0" smtClean="0"/>
              <a:t>02 doses + 01 ref. (3m e 5m + 12 a 15m)</a:t>
            </a:r>
          </a:p>
          <a:p>
            <a:pPr>
              <a:buFont typeface="Wingdings" pitchFamily="2" charset="2"/>
              <a:buChar char="ü"/>
            </a:pPr>
            <a:endParaRPr lang="pt-BR" dirty="0"/>
          </a:p>
          <a:p>
            <a:pPr>
              <a:buFont typeface="Wingdings" pitchFamily="2" charset="2"/>
              <a:buChar char="ü"/>
            </a:pPr>
            <a:r>
              <a:rPr lang="pt-BR" dirty="0" smtClean="0"/>
              <a:t>Crianças 12 a 23m sem registro ou esquema incompleto: 01 dose.</a:t>
            </a:r>
            <a:endParaRPr lang="pt-BR" dirty="0"/>
          </a:p>
        </p:txBody>
      </p:sp>
    </p:spTree>
    <p:extLst>
      <p:ext uri="{BB962C8B-B14F-4D97-AF65-F5344CB8AC3E}">
        <p14:creationId xmlns:p14="http://schemas.microsoft.com/office/powerpoint/2010/main" val="1039988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Hepatite A</a:t>
            </a:r>
            <a:endParaRPr lang="pt-BR" dirty="0">
              <a:solidFill>
                <a:srgbClr val="800000"/>
              </a:solidFill>
            </a:endParaRPr>
          </a:p>
        </p:txBody>
      </p:sp>
      <p:sp>
        <p:nvSpPr>
          <p:cNvPr id="4" name="Espaço Reservado para Conteúdo 3"/>
          <p:cNvSpPr>
            <a:spLocks noGrp="1"/>
          </p:cNvSpPr>
          <p:nvPr>
            <p:ph idx="1"/>
          </p:nvPr>
        </p:nvSpPr>
        <p:spPr>
          <a:xfrm>
            <a:off x="685800" y="1412776"/>
            <a:ext cx="7772400" cy="4683224"/>
          </a:xfrm>
        </p:spPr>
        <p:txBody>
          <a:bodyPr/>
          <a:lstStyle/>
          <a:p>
            <a:pPr>
              <a:buFont typeface="Wingdings" pitchFamily="2" charset="2"/>
              <a:buChar char="ü"/>
            </a:pPr>
            <a:r>
              <a:rPr lang="pt-BR" dirty="0" smtClean="0"/>
              <a:t> Transmissão oral-fecal</a:t>
            </a:r>
          </a:p>
          <a:p>
            <a:pPr>
              <a:buFont typeface="Wingdings" pitchFamily="2" charset="2"/>
              <a:buChar char="ü"/>
            </a:pPr>
            <a:endParaRPr lang="pt-BR" dirty="0"/>
          </a:p>
          <a:p>
            <a:pPr>
              <a:buFont typeface="Wingdings" pitchFamily="2" charset="2"/>
              <a:buChar char="ü"/>
            </a:pPr>
            <a:r>
              <a:rPr lang="pt-BR" dirty="0" smtClean="0"/>
              <a:t>Higiene pessoal, saneamento básico, qualidade água e alimentos</a:t>
            </a:r>
          </a:p>
          <a:p>
            <a:pPr>
              <a:buFont typeface="Wingdings" pitchFamily="2" charset="2"/>
              <a:buChar char="ü"/>
            </a:pPr>
            <a:endParaRPr lang="pt-BR" dirty="0"/>
          </a:p>
          <a:p>
            <a:pPr>
              <a:buFont typeface="Wingdings" pitchFamily="2" charset="2"/>
              <a:buChar char="ü"/>
            </a:pPr>
            <a:endParaRPr lang="pt-BR" dirty="0"/>
          </a:p>
        </p:txBody>
      </p:sp>
    </p:spTree>
    <p:extLst>
      <p:ext uri="{BB962C8B-B14F-4D97-AF65-F5344CB8AC3E}">
        <p14:creationId xmlns:p14="http://schemas.microsoft.com/office/powerpoint/2010/main" val="1224969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32211" y="116632"/>
            <a:ext cx="7772400" cy="1143000"/>
          </a:xfrm>
        </p:spPr>
        <p:txBody>
          <a:bodyPr/>
          <a:lstStyle/>
          <a:p>
            <a:r>
              <a:rPr lang="pt-BR" b="1" dirty="0" smtClean="0">
                <a:solidFill>
                  <a:srgbClr val="800000"/>
                </a:solidFill>
                <a:latin typeface="Arial Narrow" panose="020B0606020202030204" pitchFamily="34" charset="0"/>
              </a:rPr>
              <a:t>Vacinação</a:t>
            </a:r>
            <a:r>
              <a:rPr lang="pt-BR" b="1" dirty="0">
                <a:solidFill>
                  <a:srgbClr val="800000"/>
                </a:solidFill>
                <a:latin typeface="Arial Narrow" panose="020B0606020202030204" pitchFamily="34" charset="0"/>
              </a:rPr>
              <a:t/>
            </a:r>
            <a:br>
              <a:rPr lang="pt-BR" b="1" dirty="0">
                <a:solidFill>
                  <a:srgbClr val="800000"/>
                </a:solidFill>
                <a:latin typeface="Arial Narrow" panose="020B0606020202030204" pitchFamily="34" charset="0"/>
              </a:rPr>
            </a:br>
            <a:endParaRPr lang="pt-BR" dirty="0"/>
          </a:p>
        </p:txBody>
      </p:sp>
      <p:sp>
        <p:nvSpPr>
          <p:cNvPr id="2" name="Espaço Reservado para Conteúdo 1"/>
          <p:cNvSpPr>
            <a:spLocks noGrp="1"/>
          </p:cNvSpPr>
          <p:nvPr>
            <p:ph idx="1"/>
          </p:nvPr>
        </p:nvSpPr>
        <p:spPr>
          <a:xfrm>
            <a:off x="575220" y="1484784"/>
            <a:ext cx="7772400" cy="3816424"/>
          </a:xfrm>
        </p:spPr>
        <p:txBody>
          <a:bodyPr/>
          <a:lstStyle/>
          <a:p>
            <a:pPr>
              <a:buFont typeface="Wingdings" pitchFamily="2" charset="2"/>
              <a:buChar char="Ø"/>
            </a:pPr>
            <a:r>
              <a:rPr lang="pt-BR" dirty="0" smtClean="0">
                <a:solidFill>
                  <a:srgbClr val="800000"/>
                </a:solidFill>
              </a:rPr>
              <a:t>Elevada efetividade</a:t>
            </a:r>
          </a:p>
          <a:p>
            <a:pPr>
              <a:buNone/>
            </a:pPr>
            <a:endParaRPr lang="pt-BR" dirty="0" smtClean="0">
              <a:solidFill>
                <a:srgbClr val="800000"/>
              </a:solidFill>
            </a:endParaRPr>
          </a:p>
          <a:p>
            <a:pPr>
              <a:lnSpc>
                <a:spcPct val="150000"/>
              </a:lnSpc>
              <a:buFont typeface="Wingdings" pitchFamily="2" charset="2"/>
              <a:buChar char="Ø"/>
            </a:pPr>
            <a:r>
              <a:rPr lang="pt-BR" dirty="0" smtClean="0">
                <a:solidFill>
                  <a:srgbClr val="800000"/>
                </a:solidFill>
              </a:rPr>
              <a:t>Planejamento antes da viagem </a:t>
            </a:r>
          </a:p>
          <a:p>
            <a:pPr lvl="1">
              <a:lnSpc>
                <a:spcPct val="150000"/>
              </a:lnSpc>
              <a:buFont typeface="Wingdings" pitchFamily="2" charset="2"/>
              <a:buChar char="ü"/>
            </a:pPr>
            <a:r>
              <a:rPr lang="pt-BR" dirty="0" smtClean="0"/>
              <a:t>4 a 8 semanas</a:t>
            </a:r>
          </a:p>
          <a:p>
            <a:pPr lvl="1">
              <a:buFont typeface="Wingdings" pitchFamily="2" charset="2"/>
              <a:buChar char="ü"/>
            </a:pPr>
            <a:endParaRPr lang="pt-BR" dirty="0" smtClean="0"/>
          </a:p>
          <a:p>
            <a:pPr>
              <a:buFont typeface="Wingdings" pitchFamily="2" charset="2"/>
              <a:buChar char="ü"/>
            </a:pPr>
            <a:endParaRPr lang="pt-BR" dirty="0" smtClean="0">
              <a:solidFill>
                <a:srgbClr val="800000"/>
              </a:solidFill>
            </a:endParaRPr>
          </a:p>
          <a:p>
            <a:pPr marL="0" indent="0">
              <a:buNone/>
            </a:pPr>
            <a:endParaRPr lang="pt-BR" dirty="0"/>
          </a:p>
        </p:txBody>
      </p:sp>
    </p:spTree>
    <p:extLst>
      <p:ext uri="{BB962C8B-B14F-4D97-AF65-F5344CB8AC3E}">
        <p14:creationId xmlns:p14="http://schemas.microsoft.com/office/powerpoint/2010/main" val="30183174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Hepatite A</a:t>
            </a:r>
            <a:endParaRPr lang="pt-BR" dirty="0">
              <a:solidFill>
                <a:srgbClr val="80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2736"/>
            <a:ext cx="8695777"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704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Vacina Hepatite A</a:t>
            </a:r>
            <a:endParaRPr lang="pt-BR" dirty="0">
              <a:solidFill>
                <a:srgbClr val="800000"/>
              </a:solidFill>
            </a:endParaRPr>
          </a:p>
        </p:txBody>
      </p:sp>
      <p:sp>
        <p:nvSpPr>
          <p:cNvPr id="4" name="Espaço Reservado para Conteúdo 3"/>
          <p:cNvSpPr>
            <a:spLocks noGrp="1"/>
          </p:cNvSpPr>
          <p:nvPr>
            <p:ph idx="1"/>
          </p:nvPr>
        </p:nvSpPr>
        <p:spPr>
          <a:xfrm>
            <a:off x="685800" y="1412776"/>
            <a:ext cx="7772400" cy="4683224"/>
          </a:xfrm>
        </p:spPr>
        <p:txBody>
          <a:bodyPr/>
          <a:lstStyle/>
          <a:p>
            <a:pPr>
              <a:buFont typeface="Wingdings" pitchFamily="2" charset="2"/>
              <a:buChar char="ü"/>
            </a:pPr>
            <a:r>
              <a:rPr lang="pt-BR" dirty="0" smtClean="0"/>
              <a:t>Inativada IM</a:t>
            </a:r>
          </a:p>
          <a:p>
            <a:pPr>
              <a:buFont typeface="Wingdings" pitchFamily="2" charset="2"/>
              <a:buChar char="ü"/>
            </a:pPr>
            <a:endParaRPr lang="pt-BR" dirty="0"/>
          </a:p>
          <a:p>
            <a:pPr>
              <a:buFont typeface="Wingdings" pitchFamily="2" charset="2"/>
              <a:buChar char="ü"/>
            </a:pPr>
            <a:r>
              <a:rPr lang="pt-BR" dirty="0"/>
              <a:t>1 dose = 12 </a:t>
            </a:r>
            <a:r>
              <a:rPr lang="pt-BR" dirty="0" smtClean="0"/>
              <a:t>meses</a:t>
            </a:r>
          </a:p>
          <a:p>
            <a:pPr marL="0" indent="0">
              <a:buNone/>
            </a:pPr>
            <a:endParaRPr lang="pt-BR" dirty="0"/>
          </a:p>
          <a:p>
            <a:pPr>
              <a:buFont typeface="Wingdings" pitchFamily="2" charset="2"/>
              <a:buChar char="ü"/>
            </a:pPr>
            <a:r>
              <a:rPr lang="pt-BR" dirty="0" smtClean="0"/>
              <a:t>12 meses a &lt;2 anos</a:t>
            </a:r>
          </a:p>
          <a:p>
            <a:pPr>
              <a:buFont typeface="Wingdings" pitchFamily="2" charset="2"/>
              <a:buChar char="ü"/>
            </a:pPr>
            <a:endParaRPr lang="pt-BR" dirty="0"/>
          </a:p>
          <a:p>
            <a:pPr marL="0" indent="0">
              <a:buNone/>
            </a:pPr>
            <a:endParaRPr lang="pt-BR" dirty="0"/>
          </a:p>
        </p:txBody>
      </p:sp>
    </p:spTree>
    <p:extLst>
      <p:ext uri="{BB962C8B-B14F-4D97-AF65-F5344CB8AC3E}">
        <p14:creationId xmlns:p14="http://schemas.microsoft.com/office/powerpoint/2010/main" val="18324022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Hepatite B</a:t>
            </a:r>
            <a:endParaRPr lang="pt-BR" dirty="0">
              <a:solidFill>
                <a:srgbClr val="800000"/>
              </a:solidFill>
            </a:endParaRPr>
          </a:p>
        </p:txBody>
      </p:sp>
      <p:sp>
        <p:nvSpPr>
          <p:cNvPr id="4" name="Espaço Reservado para Conteúdo 3"/>
          <p:cNvSpPr>
            <a:spLocks noGrp="1"/>
          </p:cNvSpPr>
          <p:nvPr>
            <p:ph idx="1"/>
          </p:nvPr>
        </p:nvSpPr>
        <p:spPr>
          <a:xfrm>
            <a:off x="685800" y="1412776"/>
            <a:ext cx="7772400" cy="4683224"/>
          </a:xfrm>
        </p:spPr>
        <p:txBody>
          <a:bodyPr/>
          <a:lstStyle/>
          <a:p>
            <a:pPr>
              <a:buFont typeface="Wingdings" pitchFamily="2" charset="2"/>
              <a:buChar char="ü"/>
            </a:pPr>
            <a:r>
              <a:rPr lang="pt-BR" dirty="0" smtClean="0"/>
              <a:t> Transmissão sangue, esperma, secreção vaginal</a:t>
            </a:r>
          </a:p>
          <a:p>
            <a:pPr>
              <a:buFont typeface="Wingdings" pitchFamily="2" charset="2"/>
              <a:buChar char="ü"/>
            </a:pPr>
            <a:endParaRPr lang="pt-BR" dirty="0"/>
          </a:p>
          <a:p>
            <a:pPr>
              <a:buFont typeface="Wingdings" pitchFamily="2" charset="2"/>
              <a:buChar char="ü"/>
            </a:pPr>
            <a:r>
              <a:rPr lang="pt-BR" dirty="0" smtClean="0"/>
              <a:t>Doença aguda / Evolução crônica</a:t>
            </a:r>
          </a:p>
          <a:p>
            <a:pPr>
              <a:buFont typeface="Wingdings" pitchFamily="2" charset="2"/>
              <a:buChar char="ü"/>
            </a:pPr>
            <a:endParaRPr lang="pt-BR" dirty="0"/>
          </a:p>
          <a:p>
            <a:pPr>
              <a:buFont typeface="Wingdings" pitchFamily="2" charset="2"/>
              <a:buChar char="ü"/>
            </a:pPr>
            <a:r>
              <a:rPr lang="pt-BR" dirty="0" smtClean="0"/>
              <a:t>Hepatite fulminante</a:t>
            </a:r>
          </a:p>
          <a:p>
            <a:pPr>
              <a:buFont typeface="Wingdings" pitchFamily="2" charset="2"/>
              <a:buChar char="ü"/>
            </a:pPr>
            <a:endParaRPr lang="pt-BR" dirty="0"/>
          </a:p>
          <a:p>
            <a:pPr>
              <a:buFont typeface="Wingdings" pitchFamily="2" charset="2"/>
              <a:buChar char="ü"/>
            </a:pPr>
            <a:endParaRPr lang="pt-BR" dirty="0"/>
          </a:p>
        </p:txBody>
      </p:sp>
    </p:spTree>
    <p:extLst>
      <p:ext uri="{BB962C8B-B14F-4D97-AF65-F5344CB8AC3E}">
        <p14:creationId xmlns:p14="http://schemas.microsoft.com/office/powerpoint/2010/main" val="28090758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Hepatite B</a:t>
            </a:r>
            <a:endParaRPr lang="pt-BR" dirty="0">
              <a:solidFill>
                <a:srgbClr val="800000"/>
              </a:solidFill>
            </a:endParaRPr>
          </a:p>
        </p:txBody>
      </p:sp>
      <p:sp>
        <p:nvSpPr>
          <p:cNvPr id="2" name="Espaço Reservado para Conteúdo 1"/>
          <p:cNvSpPr>
            <a:spLocks noGrp="1"/>
          </p:cNvSpPr>
          <p:nvPr>
            <p:ph idx="1"/>
          </p:nvPr>
        </p:nvSpPr>
        <p:spPr/>
        <p:txBody>
          <a:bodyPr/>
          <a:lstStyle/>
          <a:p>
            <a:endParaRPr lang="pt-B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2736"/>
            <a:ext cx="8822035" cy="563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7553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Vacina Hepatite B</a:t>
            </a:r>
            <a:endParaRPr lang="pt-BR" dirty="0">
              <a:solidFill>
                <a:srgbClr val="800000"/>
              </a:solidFill>
            </a:endParaRPr>
          </a:p>
        </p:txBody>
      </p:sp>
      <p:sp>
        <p:nvSpPr>
          <p:cNvPr id="2" name="Espaço Reservado para Conteúdo 1"/>
          <p:cNvSpPr>
            <a:spLocks noGrp="1"/>
          </p:cNvSpPr>
          <p:nvPr>
            <p:ph idx="1"/>
          </p:nvPr>
        </p:nvSpPr>
        <p:spPr>
          <a:xfrm>
            <a:off x="685800" y="1124744"/>
            <a:ext cx="7772400" cy="4971256"/>
          </a:xfrm>
        </p:spPr>
        <p:txBody>
          <a:bodyPr/>
          <a:lstStyle/>
          <a:p>
            <a:pPr>
              <a:buFont typeface="Wingdings" pitchFamily="2" charset="2"/>
              <a:buChar char="ü"/>
            </a:pPr>
            <a:r>
              <a:rPr lang="pt-BR" dirty="0" smtClean="0"/>
              <a:t>Recém-nascidos: calendário básico (4 doses: ao nascer, 2, 4 e 6 meses)</a:t>
            </a:r>
          </a:p>
          <a:p>
            <a:pPr>
              <a:buFont typeface="Wingdings" pitchFamily="2" charset="2"/>
              <a:buChar char="ü"/>
            </a:pPr>
            <a:r>
              <a:rPr lang="pt-BR" dirty="0" smtClean="0"/>
              <a:t>Gestante</a:t>
            </a:r>
          </a:p>
          <a:p>
            <a:pPr>
              <a:buFont typeface="Wingdings" pitchFamily="2" charset="2"/>
              <a:buChar char="ü"/>
            </a:pPr>
            <a:r>
              <a:rPr lang="pt-BR" dirty="0" smtClean="0"/>
              <a:t>População 01 a 49 anos</a:t>
            </a:r>
          </a:p>
          <a:p>
            <a:pPr>
              <a:buFont typeface="Wingdings" pitchFamily="2" charset="2"/>
              <a:buChar char="ü"/>
            </a:pPr>
            <a:r>
              <a:rPr lang="pt-BR" dirty="0" smtClean="0"/>
              <a:t>Grupos vulneráveis</a:t>
            </a:r>
          </a:p>
          <a:p>
            <a:pPr>
              <a:buFont typeface="Wingdings" pitchFamily="2" charset="2"/>
              <a:buChar char="ü"/>
            </a:pPr>
            <a:endParaRPr lang="pt-BR" dirty="0" smtClean="0"/>
          </a:p>
          <a:p>
            <a:pPr>
              <a:buFont typeface="Wingdings" pitchFamily="2" charset="2"/>
              <a:buChar char="ü"/>
            </a:pPr>
            <a:r>
              <a:rPr lang="pt-BR" dirty="0" smtClean="0"/>
              <a:t>Adulto: 3 doses (0, 1 e 6 meses)</a:t>
            </a:r>
            <a:endParaRPr lang="pt-BR" dirty="0"/>
          </a:p>
          <a:p>
            <a:pPr>
              <a:buFont typeface="Wingdings" pitchFamily="2" charset="2"/>
              <a:buChar char="ü"/>
            </a:pPr>
            <a:endParaRPr lang="pt-BR" dirty="0" smtClean="0"/>
          </a:p>
          <a:p>
            <a:pPr marL="0" indent="0">
              <a:buNone/>
            </a:pPr>
            <a:endParaRPr lang="pt-BR" dirty="0"/>
          </a:p>
          <a:p>
            <a:pPr>
              <a:buFont typeface="Wingdings" pitchFamily="2" charset="2"/>
              <a:buChar char="ü"/>
            </a:pPr>
            <a:endParaRPr lang="pt-BR" dirty="0"/>
          </a:p>
        </p:txBody>
      </p:sp>
    </p:spTree>
    <p:extLst>
      <p:ext uri="{BB962C8B-B14F-4D97-AF65-F5344CB8AC3E}">
        <p14:creationId xmlns:p14="http://schemas.microsoft.com/office/powerpoint/2010/main" val="14499960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Sarampo</a:t>
            </a:r>
            <a:endParaRPr lang="pt-BR" dirty="0">
              <a:solidFill>
                <a:srgbClr val="800000"/>
              </a:solidFill>
            </a:endParaRPr>
          </a:p>
        </p:txBody>
      </p:sp>
      <p:sp>
        <p:nvSpPr>
          <p:cNvPr id="2" name="Espaço Reservado para Conteúdo 1"/>
          <p:cNvSpPr>
            <a:spLocks noGrp="1"/>
          </p:cNvSpPr>
          <p:nvPr>
            <p:ph idx="1"/>
          </p:nvPr>
        </p:nvSpPr>
        <p:spPr>
          <a:xfrm>
            <a:off x="387895" y="1124744"/>
            <a:ext cx="8432577" cy="4971256"/>
          </a:xfrm>
        </p:spPr>
        <p:txBody>
          <a:bodyPr/>
          <a:lstStyle/>
          <a:p>
            <a:pPr>
              <a:buFont typeface="Wingdings" pitchFamily="2" charset="2"/>
              <a:buChar char="ü"/>
            </a:pPr>
            <a:r>
              <a:rPr lang="pt-BR" dirty="0" smtClean="0"/>
              <a:t>Altamente transmissível</a:t>
            </a:r>
          </a:p>
          <a:p>
            <a:pPr>
              <a:buFont typeface="Wingdings" pitchFamily="2" charset="2"/>
              <a:buChar char="ü"/>
            </a:pPr>
            <a:endParaRPr lang="pt-BR" dirty="0"/>
          </a:p>
          <a:p>
            <a:pPr>
              <a:buFont typeface="Wingdings" pitchFamily="2" charset="2"/>
              <a:buChar char="ü"/>
            </a:pPr>
            <a:r>
              <a:rPr lang="pt-BR" dirty="0" smtClean="0"/>
              <a:t>2014: 198.124 casos no mundo</a:t>
            </a:r>
          </a:p>
          <a:p>
            <a:pPr>
              <a:buFont typeface="Wingdings" pitchFamily="2" charset="2"/>
              <a:buChar char="ü"/>
            </a:pPr>
            <a:endParaRPr lang="pt-BR" dirty="0"/>
          </a:p>
          <a:p>
            <a:pPr>
              <a:buFont typeface="Wingdings" pitchFamily="2" charset="2"/>
              <a:buChar char="ü"/>
            </a:pPr>
            <a:r>
              <a:rPr lang="pt-BR" dirty="0" smtClean="0"/>
              <a:t>2015: Surtos República Democrática do Congo, Guiné, Sudão, Austrália, Mali, </a:t>
            </a:r>
            <a:r>
              <a:rPr lang="pt-BR" dirty="0" err="1" smtClean="0"/>
              <a:t>Algéria</a:t>
            </a:r>
            <a:r>
              <a:rPr lang="pt-BR" dirty="0" smtClean="0"/>
              <a:t>, Chile, Peru, Camarões, Taiwan e Malásia </a:t>
            </a:r>
            <a:r>
              <a:rPr lang="pt-BR" sz="2000" dirty="0" smtClean="0">
                <a:solidFill>
                  <a:srgbClr val="083E8E"/>
                </a:solidFill>
              </a:rPr>
              <a:t>(WHO </a:t>
            </a:r>
            <a:r>
              <a:rPr lang="pt-BR" sz="2000" dirty="0" err="1" smtClean="0">
                <a:solidFill>
                  <a:srgbClr val="083E8E"/>
                </a:solidFill>
              </a:rPr>
              <a:t>Measles</a:t>
            </a:r>
            <a:r>
              <a:rPr lang="pt-BR" sz="2000" dirty="0" smtClean="0">
                <a:solidFill>
                  <a:srgbClr val="083E8E"/>
                </a:solidFill>
              </a:rPr>
              <a:t> </a:t>
            </a:r>
            <a:r>
              <a:rPr lang="pt-BR" sz="2000" dirty="0" err="1" smtClean="0">
                <a:solidFill>
                  <a:srgbClr val="083E8E"/>
                </a:solidFill>
              </a:rPr>
              <a:t>Surveillance</a:t>
            </a:r>
            <a:r>
              <a:rPr lang="pt-BR" sz="2000" dirty="0" smtClean="0">
                <a:solidFill>
                  <a:srgbClr val="083E8E"/>
                </a:solidFill>
              </a:rPr>
              <a:t> Data)</a:t>
            </a:r>
            <a:endParaRPr lang="pt-BR" sz="2000" dirty="0">
              <a:solidFill>
                <a:srgbClr val="083E8E"/>
              </a:solidFill>
            </a:endParaRPr>
          </a:p>
          <a:p>
            <a:pPr>
              <a:buFont typeface="Wingdings" pitchFamily="2" charset="2"/>
              <a:buChar char="ü"/>
            </a:pPr>
            <a:endParaRPr lang="pt-BR" dirty="0"/>
          </a:p>
        </p:txBody>
      </p:sp>
    </p:spTree>
    <p:extLst>
      <p:ext uri="{BB962C8B-B14F-4D97-AF65-F5344CB8AC3E}">
        <p14:creationId xmlns:p14="http://schemas.microsoft.com/office/powerpoint/2010/main" val="13495189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Sarampo</a:t>
            </a:r>
            <a:endParaRPr lang="pt-BR" dirty="0">
              <a:solidFill>
                <a:srgbClr val="800000"/>
              </a:solidFill>
            </a:endParaRPr>
          </a:p>
        </p:txBody>
      </p:sp>
      <p:sp>
        <p:nvSpPr>
          <p:cNvPr id="4" name="Espaço Reservado para Conteúdo 3"/>
          <p:cNvSpPr>
            <a:spLocks noGrp="1"/>
          </p:cNvSpPr>
          <p:nvPr>
            <p:ph idx="1"/>
          </p:nvPr>
        </p:nvSpPr>
        <p:spPr/>
        <p:txBody>
          <a:bodyPr/>
          <a:lstStyle/>
          <a:p>
            <a:endParaRPr lang="pt-BR"/>
          </a:p>
        </p:txBody>
      </p:sp>
      <p:pic>
        <p:nvPicPr>
          <p:cNvPr id="6" name="Picture 3" descr="Y:\maps\measles\genotypes\OUTPUTS\measles_genotype_map_Oct14_Sep15.png"/>
          <p:cNvPicPr>
            <a:picLocks noChangeAspect="1" noChangeArrowheads="1"/>
          </p:cNvPicPr>
          <p:nvPr/>
        </p:nvPicPr>
        <p:blipFill>
          <a:blip r:embed="rId3" cstate="print">
            <a:extLst>
              <a:ext uri="{28A0092B-C50C-407E-A947-70E740481C1C}">
                <a14:useLocalDpi xmlns:a14="http://schemas.microsoft.com/office/drawing/2010/main" val="0"/>
              </a:ext>
            </a:extLst>
          </a:blip>
          <a:srcRect t="12671" b="2428"/>
          <a:stretch>
            <a:fillRect/>
          </a:stretch>
        </p:blipFill>
        <p:spPr bwMode="auto">
          <a:xfrm>
            <a:off x="287338" y="981075"/>
            <a:ext cx="8569325"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aSource"/>
          <p:cNvSpPr txBox="1">
            <a:spLocks noChangeArrowheads="1"/>
          </p:cNvSpPr>
          <p:nvPr/>
        </p:nvSpPr>
        <p:spPr bwMode="auto">
          <a:xfrm>
            <a:off x="176254" y="6471207"/>
            <a:ext cx="305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pt-BR" sz="900" dirty="0">
                <a:latin typeface="Arial" charset="0"/>
              </a:rPr>
              <a:t>Data source: MeaNS Database; 11 Nov 2015</a:t>
            </a:r>
          </a:p>
          <a:p>
            <a:pPr eaLnBrk="1" hangingPunct="1"/>
            <a:r>
              <a:rPr lang="en-US" altLang="pt-BR" sz="900" dirty="0">
                <a:latin typeface="Arial" charset="0"/>
              </a:rPr>
              <a:t>Updated on 11 Nov 2015</a:t>
            </a:r>
          </a:p>
        </p:txBody>
      </p:sp>
      <p:sp>
        <p:nvSpPr>
          <p:cNvPr id="8" name="Disclaimer"/>
          <p:cNvSpPr txBox="1">
            <a:spLocks noChangeArrowheads="1"/>
          </p:cNvSpPr>
          <p:nvPr/>
        </p:nvSpPr>
        <p:spPr bwMode="auto">
          <a:xfrm>
            <a:off x="3808413" y="6141006"/>
            <a:ext cx="22757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pt-BR" sz="600" dirty="0">
                <a:latin typeface="Times New Roman" pitchFamily="18"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©WHO 2015. All rights reserved.</a:t>
            </a:r>
          </a:p>
        </p:txBody>
      </p:sp>
      <p:pic>
        <p:nvPicPr>
          <p:cNvPr id="9" name="WHOlogo"/>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8780463" y="6381750"/>
            <a:ext cx="330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aSource"/>
          <p:cNvSpPr txBox="1">
            <a:spLocks noChangeArrowheads="1"/>
          </p:cNvSpPr>
          <p:nvPr/>
        </p:nvSpPr>
        <p:spPr bwMode="auto">
          <a:xfrm>
            <a:off x="180975" y="6202363"/>
            <a:ext cx="3627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pt-BR" sz="700" dirty="0">
                <a:latin typeface="Arial" charset="0"/>
              </a:rPr>
              <a:t>Note: Pie chart proportional to the number of sequenced  viruses. China data has been adjusted by size (total genotyped = 3141).</a:t>
            </a:r>
            <a:endParaRPr lang="en-US" altLang="pt-BR" sz="700" dirty="0">
              <a:latin typeface="Arial" charset="0"/>
            </a:endParaRPr>
          </a:p>
        </p:txBody>
      </p:sp>
    </p:spTree>
    <p:extLst>
      <p:ext uri="{BB962C8B-B14F-4D97-AF65-F5344CB8AC3E}">
        <p14:creationId xmlns:p14="http://schemas.microsoft.com/office/powerpoint/2010/main" val="5300703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Sarampo</a:t>
            </a:r>
            <a:endParaRPr lang="pt-BR" dirty="0">
              <a:solidFill>
                <a:srgbClr val="800000"/>
              </a:solidFill>
            </a:endParaRPr>
          </a:p>
        </p:txBody>
      </p:sp>
      <p:sp>
        <p:nvSpPr>
          <p:cNvPr id="2" name="Espaço Reservado para Conteúdo 1"/>
          <p:cNvSpPr>
            <a:spLocks noGrp="1"/>
          </p:cNvSpPr>
          <p:nvPr>
            <p:ph idx="1"/>
          </p:nvPr>
        </p:nvSpPr>
        <p:spPr>
          <a:xfrm>
            <a:off x="387895" y="1124744"/>
            <a:ext cx="8432577" cy="4971256"/>
          </a:xfrm>
        </p:spPr>
        <p:txBody>
          <a:bodyPr/>
          <a:lstStyle/>
          <a:p>
            <a:pPr>
              <a:buFont typeface="Wingdings" pitchFamily="2" charset="2"/>
              <a:buChar char="Ø"/>
            </a:pPr>
            <a:r>
              <a:rPr lang="pt-BR" dirty="0" smtClean="0">
                <a:solidFill>
                  <a:srgbClr val="800000"/>
                </a:solidFill>
              </a:rPr>
              <a:t>No Brasil:</a:t>
            </a:r>
          </a:p>
          <a:p>
            <a:pPr marL="0" indent="0">
              <a:buNone/>
            </a:pPr>
            <a:endParaRPr lang="pt-BR" dirty="0" smtClean="0">
              <a:solidFill>
                <a:srgbClr val="800000"/>
              </a:solidFill>
            </a:endParaRPr>
          </a:p>
          <a:p>
            <a:pPr lvl="1">
              <a:buFont typeface="Wingdings" pitchFamily="2" charset="2"/>
              <a:buChar char="ü"/>
            </a:pPr>
            <a:r>
              <a:rPr lang="pt-BR" dirty="0" smtClean="0"/>
              <a:t>2000 – Interrupção da transmissão autóctone</a:t>
            </a:r>
          </a:p>
          <a:p>
            <a:pPr marL="457200" lvl="1" indent="0">
              <a:buNone/>
            </a:pPr>
            <a:endParaRPr lang="pt-BR" dirty="0" smtClean="0"/>
          </a:p>
          <a:p>
            <a:pPr lvl="1">
              <a:buFont typeface="Wingdings" pitchFamily="2" charset="2"/>
              <a:buChar char="ü"/>
            </a:pPr>
            <a:r>
              <a:rPr lang="pt-BR" dirty="0" smtClean="0"/>
              <a:t>2001 a 2013 – casos importados</a:t>
            </a:r>
          </a:p>
          <a:p>
            <a:pPr marL="457200" lvl="1" indent="0">
              <a:buNone/>
            </a:pPr>
            <a:endParaRPr lang="pt-BR" dirty="0" smtClean="0"/>
          </a:p>
          <a:p>
            <a:pPr lvl="1">
              <a:buFont typeface="Wingdings" pitchFamily="2" charset="2"/>
              <a:buChar char="ü"/>
            </a:pPr>
            <a:r>
              <a:rPr lang="pt-BR" dirty="0" smtClean="0"/>
              <a:t>2013 - 2015 – Casos Pernambuco, </a:t>
            </a:r>
            <a:r>
              <a:rPr lang="pt-BR" dirty="0"/>
              <a:t>São Paulo</a:t>
            </a:r>
          </a:p>
          <a:p>
            <a:pPr marL="457200" lvl="1" indent="0">
              <a:buNone/>
            </a:pPr>
            <a:r>
              <a:rPr lang="pt-BR" dirty="0" smtClean="0"/>
              <a:t>e Ceará</a:t>
            </a:r>
            <a:endParaRPr lang="pt-BR" dirty="0"/>
          </a:p>
          <a:p>
            <a:pPr lvl="1">
              <a:buFont typeface="Wingdings" pitchFamily="2" charset="2"/>
              <a:buChar char="ü"/>
            </a:pPr>
            <a:endParaRPr lang="pt-BR" dirty="0" smtClean="0"/>
          </a:p>
          <a:p>
            <a:pPr>
              <a:buFont typeface="Wingdings" pitchFamily="2" charset="2"/>
              <a:buChar char="ü"/>
            </a:pPr>
            <a:endParaRPr lang="pt-BR" dirty="0" smtClean="0"/>
          </a:p>
          <a:p>
            <a:pPr>
              <a:buFont typeface="Wingdings" pitchFamily="2" charset="2"/>
              <a:buChar char="ü"/>
            </a:pPr>
            <a:endParaRPr lang="pt-BR" dirty="0"/>
          </a:p>
          <a:p>
            <a:pPr>
              <a:buFont typeface="Wingdings" pitchFamily="2" charset="2"/>
              <a:buChar char="ü"/>
            </a:pPr>
            <a:endParaRPr lang="pt-BR" dirty="0"/>
          </a:p>
        </p:txBody>
      </p:sp>
    </p:spTree>
    <p:extLst>
      <p:ext uri="{BB962C8B-B14F-4D97-AF65-F5344CB8AC3E}">
        <p14:creationId xmlns:p14="http://schemas.microsoft.com/office/powerpoint/2010/main" val="37270231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Vacina Sarampo</a:t>
            </a:r>
            <a:endParaRPr lang="pt-BR" dirty="0">
              <a:solidFill>
                <a:srgbClr val="800000"/>
              </a:solidFill>
            </a:endParaRPr>
          </a:p>
        </p:txBody>
      </p:sp>
      <p:sp>
        <p:nvSpPr>
          <p:cNvPr id="2" name="Espaço Reservado para Conteúdo 1"/>
          <p:cNvSpPr>
            <a:spLocks noGrp="1"/>
          </p:cNvSpPr>
          <p:nvPr>
            <p:ph idx="1"/>
          </p:nvPr>
        </p:nvSpPr>
        <p:spPr>
          <a:xfrm>
            <a:off x="387895" y="1124744"/>
            <a:ext cx="8432577" cy="4971256"/>
          </a:xfrm>
        </p:spPr>
        <p:txBody>
          <a:bodyPr/>
          <a:lstStyle/>
          <a:p>
            <a:pPr>
              <a:buFont typeface="Wingdings" pitchFamily="2" charset="2"/>
              <a:buChar char="Ø"/>
            </a:pPr>
            <a:r>
              <a:rPr lang="pt-BR" dirty="0" smtClean="0">
                <a:solidFill>
                  <a:srgbClr val="800000"/>
                </a:solidFill>
              </a:rPr>
              <a:t>No Brasil:</a:t>
            </a:r>
          </a:p>
          <a:p>
            <a:pPr lvl="1">
              <a:buFont typeface="Wingdings" pitchFamily="2" charset="2"/>
              <a:buChar char="ü"/>
            </a:pPr>
            <a:r>
              <a:rPr lang="pt-BR" dirty="0" smtClean="0"/>
              <a:t>Atenuada</a:t>
            </a:r>
          </a:p>
          <a:p>
            <a:pPr lvl="1">
              <a:buFont typeface="Wingdings" pitchFamily="2" charset="2"/>
              <a:buChar char="ü"/>
            </a:pPr>
            <a:r>
              <a:rPr lang="pt-BR" dirty="0" smtClean="0"/>
              <a:t>Crianças: SCR 12 meses / SCRV 15 meses</a:t>
            </a:r>
          </a:p>
          <a:p>
            <a:pPr lvl="1">
              <a:buFont typeface="Wingdings" pitchFamily="2" charset="2"/>
              <a:buChar char="ü"/>
            </a:pPr>
            <a:r>
              <a:rPr lang="pt-BR" dirty="0" smtClean="0"/>
              <a:t>Adultos sem comprovação (SCR): </a:t>
            </a:r>
          </a:p>
          <a:p>
            <a:pPr marL="457200" lvl="1" indent="0">
              <a:buNone/>
            </a:pPr>
            <a:r>
              <a:rPr lang="pt-BR" dirty="0" smtClean="0"/>
              <a:t>até 19 anos – 2 doses </a:t>
            </a:r>
          </a:p>
          <a:p>
            <a:pPr marL="457200" lvl="1" indent="0">
              <a:buNone/>
            </a:pPr>
            <a:r>
              <a:rPr lang="pt-BR" dirty="0" smtClean="0"/>
              <a:t>20 a 49 anos – 1 dose</a:t>
            </a:r>
          </a:p>
          <a:p>
            <a:pPr lvl="1">
              <a:buFont typeface="Wingdings" pitchFamily="2" charset="2"/>
              <a:buChar char="ü"/>
            </a:pPr>
            <a:r>
              <a:rPr lang="pt-BR" dirty="0" smtClean="0"/>
              <a:t>Campanha de seguimento indiscriminada: a depender da situação epidemiológica</a:t>
            </a:r>
          </a:p>
          <a:p>
            <a:pPr lvl="1">
              <a:buFont typeface="Wingdings" pitchFamily="2" charset="2"/>
              <a:buChar char="ü"/>
            </a:pPr>
            <a:r>
              <a:rPr lang="pt-BR" dirty="0" err="1" smtClean="0"/>
              <a:t>Contra-indicação</a:t>
            </a:r>
            <a:r>
              <a:rPr lang="pt-BR" dirty="0" smtClean="0"/>
              <a:t>: severamente </a:t>
            </a:r>
            <a:r>
              <a:rPr lang="pt-BR" dirty="0" err="1" smtClean="0"/>
              <a:t>imunocomprometidas</a:t>
            </a:r>
            <a:endParaRPr lang="pt-BR" dirty="0" smtClean="0"/>
          </a:p>
          <a:p>
            <a:pPr lvl="1">
              <a:buFont typeface="Wingdings" pitchFamily="2" charset="2"/>
              <a:buChar char="ü"/>
            </a:pPr>
            <a:endParaRPr lang="pt-BR" dirty="0" smtClean="0"/>
          </a:p>
          <a:p>
            <a:pPr>
              <a:buFont typeface="Wingdings" pitchFamily="2" charset="2"/>
              <a:buChar char="ü"/>
            </a:pPr>
            <a:endParaRPr lang="pt-BR" dirty="0" smtClean="0"/>
          </a:p>
          <a:p>
            <a:pPr marL="0" indent="0">
              <a:buNone/>
            </a:pPr>
            <a:endParaRPr lang="pt-BR" dirty="0"/>
          </a:p>
          <a:p>
            <a:pPr>
              <a:buFont typeface="Wingdings" pitchFamily="2" charset="2"/>
              <a:buChar char="ü"/>
            </a:pPr>
            <a:endParaRPr lang="pt-BR" dirty="0"/>
          </a:p>
        </p:txBody>
      </p:sp>
    </p:spTree>
    <p:extLst>
      <p:ext uri="{BB962C8B-B14F-4D97-AF65-F5344CB8AC3E}">
        <p14:creationId xmlns:p14="http://schemas.microsoft.com/office/powerpoint/2010/main" val="7259809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Encefalite japonesa</a:t>
            </a:r>
            <a:endParaRPr lang="pt-BR" dirty="0">
              <a:solidFill>
                <a:srgbClr val="800000"/>
              </a:solidFill>
            </a:endParaRPr>
          </a:p>
        </p:txBody>
      </p:sp>
      <p:sp>
        <p:nvSpPr>
          <p:cNvPr id="2" name="Espaço Reservado para Conteúdo 1"/>
          <p:cNvSpPr>
            <a:spLocks noGrp="1"/>
          </p:cNvSpPr>
          <p:nvPr>
            <p:ph idx="1"/>
          </p:nvPr>
        </p:nvSpPr>
        <p:spPr>
          <a:xfrm>
            <a:off x="387895" y="1124744"/>
            <a:ext cx="8432577" cy="4971256"/>
          </a:xfrm>
        </p:spPr>
        <p:txBody>
          <a:bodyPr/>
          <a:lstStyle/>
          <a:p>
            <a:pPr>
              <a:buFont typeface="Wingdings" pitchFamily="2" charset="2"/>
              <a:buChar char="ü"/>
            </a:pPr>
            <a:r>
              <a:rPr lang="pt-BR" sz="2800" dirty="0" smtClean="0"/>
              <a:t>Sistema nervoso central</a:t>
            </a:r>
          </a:p>
          <a:p>
            <a:pPr>
              <a:buFont typeface="Wingdings" pitchFamily="2" charset="2"/>
              <a:buChar char="ü"/>
            </a:pPr>
            <a:endParaRPr lang="pt-BR" sz="2800" dirty="0" smtClean="0"/>
          </a:p>
          <a:p>
            <a:pPr>
              <a:buFont typeface="Wingdings" pitchFamily="2" charset="2"/>
              <a:buChar char="ü"/>
            </a:pPr>
            <a:r>
              <a:rPr lang="pt-BR" sz="2800" i="1" dirty="0" err="1"/>
              <a:t>Culex</a:t>
            </a:r>
            <a:r>
              <a:rPr lang="pt-BR" sz="2800" i="1" dirty="0"/>
              <a:t>: </a:t>
            </a:r>
            <a:r>
              <a:rPr lang="pt-BR" sz="2800" dirty="0"/>
              <a:t>áreas rurais, com </a:t>
            </a:r>
            <a:r>
              <a:rPr lang="pt-BR" sz="2800" dirty="0" smtClean="0"/>
              <a:t>irrigação</a:t>
            </a:r>
          </a:p>
          <a:p>
            <a:pPr>
              <a:buFont typeface="Wingdings" pitchFamily="2" charset="2"/>
              <a:buChar char="ü"/>
            </a:pPr>
            <a:endParaRPr lang="pt-BR" sz="2800" dirty="0"/>
          </a:p>
          <a:p>
            <a:pPr>
              <a:buFont typeface="Wingdings" pitchFamily="2" charset="2"/>
              <a:buChar char="ü"/>
            </a:pPr>
            <a:r>
              <a:rPr lang="pt-BR" sz="2800" dirty="0" smtClean="0"/>
              <a:t>Reservatório: porco e ave</a:t>
            </a:r>
          </a:p>
          <a:p>
            <a:pPr>
              <a:buFont typeface="Wingdings" pitchFamily="2" charset="2"/>
              <a:buChar char="ü"/>
            </a:pPr>
            <a:endParaRPr lang="pt-BR" sz="2800" dirty="0" smtClean="0"/>
          </a:p>
          <a:p>
            <a:pPr>
              <a:buFont typeface="Wingdings" pitchFamily="2" charset="2"/>
              <a:buChar char="ü"/>
            </a:pPr>
            <a:r>
              <a:rPr lang="pt-BR" sz="2800" dirty="0" smtClean="0"/>
              <a:t>Licenciamento da vacina na Ásia, EUA e Austrália</a:t>
            </a:r>
          </a:p>
          <a:p>
            <a:pPr>
              <a:buFont typeface="Wingdings" pitchFamily="2" charset="2"/>
              <a:buChar char="ü"/>
            </a:pPr>
            <a:endParaRPr lang="pt-BR" sz="2800" dirty="0" smtClean="0"/>
          </a:p>
          <a:p>
            <a:pPr>
              <a:buFont typeface="Wingdings" pitchFamily="2" charset="2"/>
              <a:buChar char="ü"/>
            </a:pPr>
            <a:r>
              <a:rPr lang="pt-BR" sz="2800" dirty="0" smtClean="0"/>
              <a:t>Não disponível na rede pública</a:t>
            </a:r>
          </a:p>
          <a:p>
            <a:pPr>
              <a:buFont typeface="Wingdings" pitchFamily="2" charset="2"/>
              <a:buChar char="ü"/>
            </a:pPr>
            <a:endParaRPr lang="pt-BR" i="1" dirty="0" smtClean="0"/>
          </a:p>
          <a:p>
            <a:pPr>
              <a:buFont typeface="Wingdings" pitchFamily="2" charset="2"/>
              <a:buChar char="ü"/>
            </a:pPr>
            <a:endParaRPr lang="pt-BR" dirty="0"/>
          </a:p>
          <a:p>
            <a:pPr>
              <a:buFont typeface="Wingdings" pitchFamily="2" charset="2"/>
              <a:buChar char="ü"/>
            </a:pPr>
            <a:endParaRPr lang="pt-BR" dirty="0"/>
          </a:p>
        </p:txBody>
      </p:sp>
    </p:spTree>
    <p:extLst>
      <p:ext uri="{BB962C8B-B14F-4D97-AF65-F5344CB8AC3E}">
        <p14:creationId xmlns:p14="http://schemas.microsoft.com/office/powerpoint/2010/main" val="3835038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683568" y="116632"/>
            <a:ext cx="7772400" cy="1143000"/>
          </a:xfrm>
        </p:spPr>
        <p:txBody>
          <a:bodyPr/>
          <a:lstStyle/>
          <a:p>
            <a:r>
              <a:rPr lang="pt-BR" dirty="0">
                <a:solidFill>
                  <a:srgbClr val="800000"/>
                </a:solidFill>
              </a:rPr>
              <a:t>Escolha da </a:t>
            </a:r>
            <a:r>
              <a:rPr lang="pt-BR" dirty="0" smtClean="0">
                <a:solidFill>
                  <a:srgbClr val="800000"/>
                </a:solidFill>
              </a:rPr>
              <a:t>vacina</a:t>
            </a:r>
            <a:endParaRPr lang="pt-BR" dirty="0">
              <a:solidFill>
                <a:srgbClr val="800000"/>
              </a:solidFill>
            </a:endParaRPr>
          </a:p>
        </p:txBody>
      </p:sp>
      <p:sp>
        <p:nvSpPr>
          <p:cNvPr id="2" name="Espaço Reservado para Conteúdo 1"/>
          <p:cNvSpPr>
            <a:spLocks noGrp="1"/>
          </p:cNvSpPr>
          <p:nvPr>
            <p:ph sz="half" idx="1"/>
          </p:nvPr>
        </p:nvSpPr>
        <p:spPr>
          <a:xfrm>
            <a:off x="410447" y="1484784"/>
            <a:ext cx="3657497" cy="4114800"/>
          </a:xfrm>
        </p:spPr>
        <p:txBody>
          <a:bodyPr/>
          <a:lstStyle/>
          <a:p>
            <a:pPr lvl="1">
              <a:buFont typeface="Wingdings" pitchFamily="2" charset="2"/>
              <a:buChar char="ü"/>
            </a:pPr>
            <a:r>
              <a:rPr lang="pt-BR" dirty="0" smtClean="0"/>
              <a:t>Calendário básico </a:t>
            </a:r>
          </a:p>
          <a:p>
            <a:pPr lvl="1">
              <a:buFont typeface="Wingdings" pitchFamily="2" charset="2"/>
              <a:buChar char="ü"/>
            </a:pPr>
            <a:endParaRPr lang="pt-BR" dirty="0" smtClean="0"/>
          </a:p>
          <a:p>
            <a:pPr lvl="1">
              <a:buFont typeface="Wingdings" pitchFamily="2" charset="2"/>
              <a:buChar char="ü"/>
            </a:pPr>
            <a:r>
              <a:rPr lang="pt-BR" dirty="0" smtClean="0"/>
              <a:t>Vacinas recomendadas para áreas específicas</a:t>
            </a:r>
          </a:p>
          <a:p>
            <a:pPr lvl="1">
              <a:buFont typeface="Wingdings" pitchFamily="2" charset="2"/>
              <a:buChar char="ü"/>
            </a:pPr>
            <a:endParaRPr lang="pt-BR" dirty="0" smtClean="0"/>
          </a:p>
          <a:p>
            <a:pPr lvl="1">
              <a:buFont typeface="Wingdings" pitchFamily="2" charset="2"/>
              <a:buChar char="ü"/>
            </a:pPr>
            <a:r>
              <a:rPr lang="pt-BR" dirty="0" smtClean="0"/>
              <a:t>Vacinas requeridas RSI</a:t>
            </a:r>
          </a:p>
          <a:p>
            <a:pPr>
              <a:buFont typeface="Wingdings" pitchFamily="2" charset="2"/>
              <a:buChar char="ü"/>
            </a:pPr>
            <a:endParaRPr lang="pt-BR" dirty="0"/>
          </a:p>
        </p:txBody>
      </p:sp>
      <p:sp>
        <p:nvSpPr>
          <p:cNvPr id="4" name="Espaço Reservado para Conteúdo 3"/>
          <p:cNvSpPr>
            <a:spLocks noGrp="1"/>
          </p:cNvSpPr>
          <p:nvPr>
            <p:ph sz="half" idx="2"/>
          </p:nvPr>
        </p:nvSpPr>
        <p:spPr>
          <a:xfrm>
            <a:off x="4211960" y="1484784"/>
            <a:ext cx="3810000" cy="4114800"/>
          </a:xfrm>
        </p:spPr>
        <p:txBody>
          <a:bodyPr/>
          <a:lstStyle/>
          <a:p>
            <a:pPr lvl="1">
              <a:buFont typeface="Wingdings" pitchFamily="2" charset="2"/>
              <a:buChar char="ü"/>
            </a:pPr>
            <a:r>
              <a:rPr lang="pt-BR" dirty="0" smtClean="0"/>
              <a:t>Risco de exposição à doença</a:t>
            </a:r>
          </a:p>
          <a:p>
            <a:pPr lvl="1">
              <a:buFont typeface="Wingdings" pitchFamily="2" charset="2"/>
              <a:buChar char="ü"/>
            </a:pPr>
            <a:endParaRPr lang="pt-BR" dirty="0" smtClean="0"/>
          </a:p>
          <a:p>
            <a:pPr lvl="1">
              <a:buFont typeface="Wingdings" pitchFamily="2" charset="2"/>
              <a:buChar char="ü"/>
            </a:pPr>
            <a:r>
              <a:rPr lang="pt-BR" dirty="0" smtClean="0"/>
              <a:t>Idade, condições de saúde e história vacinal</a:t>
            </a:r>
          </a:p>
          <a:p>
            <a:pPr lvl="1">
              <a:buFont typeface="Wingdings" pitchFamily="2" charset="2"/>
              <a:buChar char="ü"/>
            </a:pPr>
            <a:endParaRPr lang="pt-BR" dirty="0" smtClean="0"/>
          </a:p>
          <a:p>
            <a:pPr lvl="1">
              <a:buFont typeface="Wingdings" pitchFamily="2" charset="2"/>
              <a:buChar char="ü"/>
            </a:pPr>
            <a:r>
              <a:rPr lang="pt-BR" dirty="0" smtClean="0"/>
              <a:t>Risco de infectar terceiros</a:t>
            </a:r>
          </a:p>
          <a:p>
            <a:pPr marL="0" indent="0">
              <a:buNone/>
            </a:pPr>
            <a:endParaRPr lang="pt-BR" dirty="0"/>
          </a:p>
        </p:txBody>
      </p:sp>
    </p:spTree>
    <p:extLst>
      <p:ext uri="{BB962C8B-B14F-4D97-AF65-F5344CB8AC3E}">
        <p14:creationId xmlns:p14="http://schemas.microsoft.com/office/powerpoint/2010/main" val="15108050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Encefalite japonesa</a:t>
            </a:r>
            <a:endParaRPr lang="pt-BR" dirty="0">
              <a:solidFill>
                <a:srgbClr val="800000"/>
              </a:solidFill>
            </a:endParaRPr>
          </a:p>
        </p:txBody>
      </p:sp>
      <p:sp>
        <p:nvSpPr>
          <p:cNvPr id="2" name="Espaço Reservado para Conteúdo 1"/>
          <p:cNvSpPr>
            <a:spLocks noGrp="1"/>
          </p:cNvSpPr>
          <p:nvPr>
            <p:ph idx="1"/>
          </p:nvPr>
        </p:nvSpPr>
        <p:spPr>
          <a:xfrm>
            <a:off x="685800" y="1124744"/>
            <a:ext cx="7772400" cy="4971256"/>
          </a:xfrm>
        </p:spPr>
        <p:txBody>
          <a:bodyPr/>
          <a:lstStyle/>
          <a:p>
            <a:pPr>
              <a:buFont typeface="Wingdings" pitchFamily="2" charset="2"/>
              <a:buChar char="ü"/>
            </a:pPr>
            <a:endParaRPr lang="pt-BR" i="1" dirty="0" smtClean="0"/>
          </a:p>
          <a:p>
            <a:pPr>
              <a:buFont typeface="Wingdings" pitchFamily="2" charset="2"/>
              <a:buChar char="ü"/>
            </a:pPr>
            <a:endParaRPr lang="pt-BR" dirty="0"/>
          </a:p>
          <a:p>
            <a:pPr>
              <a:buFont typeface="Wingdings" pitchFamily="2" charset="2"/>
              <a:buChar char="ü"/>
            </a:pPr>
            <a:endParaRPr lang="pt-B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36" y="1124744"/>
            <a:ext cx="8762491"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9587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Raiva</a:t>
            </a:r>
            <a:endParaRPr lang="pt-BR" dirty="0">
              <a:solidFill>
                <a:srgbClr val="800000"/>
              </a:solidFill>
            </a:endParaRPr>
          </a:p>
        </p:txBody>
      </p:sp>
      <p:sp>
        <p:nvSpPr>
          <p:cNvPr id="2" name="Espaço Reservado para Conteúdo 1"/>
          <p:cNvSpPr>
            <a:spLocks noGrp="1"/>
          </p:cNvSpPr>
          <p:nvPr>
            <p:ph idx="1"/>
          </p:nvPr>
        </p:nvSpPr>
        <p:spPr>
          <a:xfrm>
            <a:off x="387895" y="1214422"/>
            <a:ext cx="8432577" cy="4881578"/>
          </a:xfrm>
        </p:spPr>
        <p:txBody>
          <a:bodyPr/>
          <a:lstStyle/>
          <a:p>
            <a:pPr>
              <a:buFont typeface="Wingdings" pitchFamily="2" charset="2"/>
              <a:buChar char="ü"/>
            </a:pPr>
            <a:r>
              <a:rPr lang="pt-BR" dirty="0" smtClean="0"/>
              <a:t>Sistema nervoso central</a:t>
            </a:r>
          </a:p>
          <a:p>
            <a:pPr>
              <a:buFont typeface="Wingdings" pitchFamily="2" charset="2"/>
              <a:buChar char="ü"/>
            </a:pPr>
            <a:endParaRPr lang="en-US" dirty="0" smtClean="0"/>
          </a:p>
          <a:p>
            <a:pPr>
              <a:buFont typeface="Wingdings" pitchFamily="2" charset="2"/>
              <a:buChar char="ü"/>
            </a:pPr>
            <a:r>
              <a:rPr lang="en-US" dirty="0" smtClean="0"/>
              <a:t>≈ 100% </a:t>
            </a:r>
            <a:r>
              <a:rPr lang="en-US" dirty="0" err="1" smtClean="0"/>
              <a:t>letalidade</a:t>
            </a:r>
            <a:endParaRPr lang="pt-BR" dirty="0" smtClean="0"/>
          </a:p>
          <a:p>
            <a:pPr>
              <a:buFont typeface="Wingdings" pitchFamily="2" charset="2"/>
              <a:buChar char="ü"/>
            </a:pPr>
            <a:endParaRPr lang="en-US" dirty="0" smtClean="0"/>
          </a:p>
          <a:p>
            <a:pPr>
              <a:buFont typeface="Wingdings" pitchFamily="2" charset="2"/>
              <a:buChar char="ü"/>
            </a:pPr>
            <a:r>
              <a:rPr lang="en-US" dirty="0" smtClean="0"/>
              <a:t>Rural</a:t>
            </a:r>
          </a:p>
          <a:p>
            <a:pPr>
              <a:buFont typeface="Wingdings" pitchFamily="2" charset="2"/>
              <a:buChar char="ü"/>
            </a:pPr>
            <a:endParaRPr lang="en-US" dirty="0" smtClean="0"/>
          </a:p>
          <a:p>
            <a:pPr>
              <a:buFont typeface="Wingdings" pitchFamily="2" charset="2"/>
              <a:buChar char="ü"/>
            </a:pPr>
            <a:r>
              <a:rPr lang="en-US" dirty="0" err="1" smtClean="0"/>
              <a:t>Mamíferos</a:t>
            </a:r>
            <a:r>
              <a:rPr lang="en-US" dirty="0" smtClean="0"/>
              <a:t>/ </a:t>
            </a:r>
            <a:r>
              <a:rPr lang="en-US" dirty="0" err="1" smtClean="0"/>
              <a:t>Morcegos</a:t>
            </a:r>
            <a:r>
              <a:rPr lang="en-US" dirty="0" smtClean="0"/>
              <a:t>/ </a:t>
            </a:r>
            <a:r>
              <a:rPr lang="en-US" dirty="0" err="1" smtClean="0"/>
              <a:t>Cães</a:t>
            </a:r>
            <a:r>
              <a:rPr lang="pt-BR" dirty="0"/>
              <a:t> </a:t>
            </a:r>
            <a:r>
              <a:rPr lang="pt-BR" dirty="0" smtClean="0"/>
              <a:t>e Gatos</a:t>
            </a:r>
            <a:endParaRPr lang="pt-BR" dirty="0">
              <a:solidFill>
                <a:srgbClr val="FF0000"/>
              </a:solidFill>
            </a:endParaRPr>
          </a:p>
        </p:txBody>
      </p:sp>
    </p:spTree>
    <p:extLst>
      <p:ext uri="{BB962C8B-B14F-4D97-AF65-F5344CB8AC3E}">
        <p14:creationId xmlns:p14="http://schemas.microsoft.com/office/powerpoint/2010/main" val="33857404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Raiva</a:t>
            </a:r>
            <a:endParaRPr lang="pt-BR" dirty="0">
              <a:solidFill>
                <a:srgbClr val="800000"/>
              </a:solidFill>
            </a:endParaRPr>
          </a:p>
        </p:txBody>
      </p:sp>
      <p:sp>
        <p:nvSpPr>
          <p:cNvPr id="2" name="Espaço Reservado para Conteúdo 1"/>
          <p:cNvSpPr>
            <a:spLocks noGrp="1"/>
          </p:cNvSpPr>
          <p:nvPr>
            <p:ph idx="1"/>
          </p:nvPr>
        </p:nvSpPr>
        <p:spPr>
          <a:xfrm>
            <a:off x="685800" y="1124744"/>
            <a:ext cx="7772400" cy="4971256"/>
          </a:xfrm>
        </p:spPr>
        <p:txBody>
          <a:bodyPr/>
          <a:lstStyle/>
          <a:p>
            <a:pPr>
              <a:buFont typeface="Wingdings" pitchFamily="2" charset="2"/>
              <a:buChar char="ü"/>
            </a:pPr>
            <a:endParaRPr lang="pt-BR" i="1" dirty="0" smtClean="0"/>
          </a:p>
          <a:p>
            <a:pPr>
              <a:buFont typeface="Wingdings" pitchFamily="2" charset="2"/>
              <a:buChar char="ü"/>
            </a:pPr>
            <a:endParaRPr lang="pt-BR" dirty="0"/>
          </a:p>
          <a:p>
            <a:pPr>
              <a:buFont typeface="Wingdings" pitchFamily="2" charset="2"/>
              <a:buChar char="ü"/>
            </a:pPr>
            <a:endParaRPr lang="pt-BR"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36"/>
            <a:ext cx="8886528"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5268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Raiva</a:t>
            </a:r>
            <a:endParaRPr lang="pt-BR" dirty="0">
              <a:solidFill>
                <a:srgbClr val="800000"/>
              </a:solidFill>
            </a:endParaRPr>
          </a:p>
        </p:txBody>
      </p:sp>
      <p:sp>
        <p:nvSpPr>
          <p:cNvPr id="2" name="Espaço Reservado para Conteúdo 1"/>
          <p:cNvSpPr>
            <a:spLocks noGrp="1"/>
          </p:cNvSpPr>
          <p:nvPr>
            <p:ph idx="1"/>
          </p:nvPr>
        </p:nvSpPr>
        <p:spPr>
          <a:xfrm>
            <a:off x="-180528" y="1052736"/>
            <a:ext cx="8928992" cy="5616624"/>
          </a:xfrm>
        </p:spPr>
        <p:txBody>
          <a:bodyPr/>
          <a:lstStyle/>
          <a:p>
            <a:pPr lvl="1">
              <a:buFont typeface="Wingdings" pitchFamily="2" charset="2"/>
              <a:buChar char="ü"/>
            </a:pPr>
            <a:r>
              <a:rPr lang="pt-BR" dirty="0" err="1"/>
              <a:t>Pré</a:t>
            </a:r>
            <a:r>
              <a:rPr lang="pt-BR" dirty="0"/>
              <a:t>-exposição: profissionais permanentemente expostos ao risco (veterinário, laboratório, carteiro, guias ecoturismo, zoológico, entre outros</a:t>
            </a:r>
            <a:r>
              <a:rPr lang="pt-BR" dirty="0" smtClean="0"/>
              <a:t>)</a:t>
            </a:r>
          </a:p>
          <a:p>
            <a:pPr lvl="1">
              <a:buFont typeface="Wingdings" pitchFamily="2" charset="2"/>
              <a:buChar char="ü"/>
            </a:pPr>
            <a:endParaRPr lang="pt-BR" dirty="0"/>
          </a:p>
          <a:p>
            <a:pPr lvl="1">
              <a:buFont typeface="Wingdings" pitchFamily="2" charset="2"/>
              <a:buChar char="ü"/>
            </a:pPr>
            <a:r>
              <a:rPr lang="pt-BR" dirty="0"/>
              <a:t>Turista com destino áreas de raiva não controlada: avaliação individual</a:t>
            </a:r>
            <a:endParaRPr lang="pt-BR" dirty="0">
              <a:solidFill>
                <a:srgbClr val="FF0000"/>
              </a:solidFill>
            </a:endParaRPr>
          </a:p>
          <a:p>
            <a:pPr lvl="1">
              <a:buFont typeface="Wingdings" pitchFamily="2" charset="2"/>
              <a:buChar char="ü"/>
            </a:pPr>
            <a:endParaRPr lang="pt-BR" dirty="0" smtClean="0"/>
          </a:p>
          <a:p>
            <a:pPr lvl="1">
              <a:buFont typeface="Wingdings" pitchFamily="2" charset="2"/>
              <a:buChar char="ü"/>
            </a:pPr>
            <a:r>
              <a:rPr lang="pt-BR" dirty="0" smtClean="0"/>
              <a:t>Esquema </a:t>
            </a:r>
            <a:r>
              <a:rPr lang="pt-BR" dirty="0" err="1" smtClean="0"/>
              <a:t>pré</a:t>
            </a:r>
            <a:r>
              <a:rPr lang="pt-BR" dirty="0" smtClean="0"/>
              <a:t>-exposição: 3 doses (0, 7 e 28 dias) </a:t>
            </a:r>
          </a:p>
          <a:p>
            <a:pPr marL="400050" lvl="1" indent="0">
              <a:buNone/>
            </a:pPr>
            <a:endParaRPr lang="pt-BR" dirty="0" smtClean="0"/>
          </a:p>
          <a:p>
            <a:pPr lvl="1">
              <a:buFont typeface="Wingdings" pitchFamily="2" charset="2"/>
              <a:buChar char="ü"/>
            </a:pPr>
            <a:r>
              <a:rPr lang="pt-BR" dirty="0" smtClean="0"/>
              <a:t>Controle sorológico: 14º dia após última dose do esquema</a:t>
            </a:r>
          </a:p>
          <a:p>
            <a:pPr marL="457200" lvl="1" indent="0" algn="ctr">
              <a:buNone/>
            </a:pPr>
            <a:r>
              <a:rPr lang="pt-BR" sz="1100" dirty="0" smtClean="0">
                <a:hlinkClick r:id="rId3" action="ppaction://hlinkfile"/>
              </a:rPr>
              <a:t>Viajante\Esquema Pós-raiva.jpg</a:t>
            </a:r>
            <a:endParaRPr lang="pt-BR" sz="1100" dirty="0" smtClean="0"/>
          </a:p>
        </p:txBody>
      </p:sp>
    </p:spTree>
    <p:extLst>
      <p:ext uri="{BB962C8B-B14F-4D97-AF65-F5344CB8AC3E}">
        <p14:creationId xmlns:p14="http://schemas.microsoft.com/office/powerpoint/2010/main" val="3106794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357158" y="285728"/>
            <a:ext cx="8643998" cy="857272"/>
          </a:xfrm>
        </p:spPr>
        <p:txBody>
          <a:bodyPr/>
          <a:lstStyle/>
          <a:p>
            <a:r>
              <a:rPr lang="en-US" sz="3200" dirty="0" smtClean="0">
                <a:solidFill>
                  <a:srgbClr val="800000"/>
                </a:solidFill>
              </a:rPr>
              <a:t>PNI: </a:t>
            </a:r>
            <a:r>
              <a:rPr lang="en-US" sz="3200" dirty="0" err="1" smtClean="0">
                <a:solidFill>
                  <a:srgbClr val="800000"/>
                </a:solidFill>
              </a:rPr>
              <a:t>Calendário</a:t>
            </a:r>
            <a:r>
              <a:rPr lang="en-US" sz="3200" dirty="0" smtClean="0">
                <a:solidFill>
                  <a:srgbClr val="800000"/>
                </a:solidFill>
              </a:rPr>
              <a:t> de </a:t>
            </a:r>
            <a:r>
              <a:rPr lang="en-US" sz="3200" dirty="0" err="1" smtClean="0">
                <a:solidFill>
                  <a:srgbClr val="800000"/>
                </a:solidFill>
              </a:rPr>
              <a:t>Vacinação</a:t>
            </a:r>
            <a:r>
              <a:rPr lang="en-US" sz="3200" dirty="0" smtClean="0">
                <a:solidFill>
                  <a:srgbClr val="800000"/>
                </a:solidFill>
              </a:rPr>
              <a:t> </a:t>
            </a:r>
            <a:r>
              <a:rPr lang="en-US" sz="3200" dirty="0" err="1" smtClean="0">
                <a:solidFill>
                  <a:srgbClr val="800000"/>
                </a:solidFill>
              </a:rPr>
              <a:t>da</a:t>
            </a:r>
            <a:r>
              <a:rPr lang="en-US" sz="3200" dirty="0" smtClean="0">
                <a:solidFill>
                  <a:srgbClr val="800000"/>
                </a:solidFill>
              </a:rPr>
              <a:t> </a:t>
            </a:r>
            <a:r>
              <a:rPr lang="en-US" sz="3200" dirty="0" err="1" smtClean="0">
                <a:solidFill>
                  <a:srgbClr val="800000"/>
                </a:solidFill>
              </a:rPr>
              <a:t>Criança</a:t>
            </a:r>
            <a:endParaRPr lang="pt-BR" sz="3200" dirty="0">
              <a:solidFill>
                <a:srgbClr val="800000"/>
              </a:solidFill>
            </a:endParaRPr>
          </a:p>
        </p:txBody>
      </p:sp>
      <p:graphicFrame>
        <p:nvGraphicFramePr>
          <p:cNvPr id="7" name="Tabela 6"/>
          <p:cNvGraphicFramePr>
            <a:graphicFrameLocks noGrp="1"/>
          </p:cNvGraphicFramePr>
          <p:nvPr>
            <p:extLst>
              <p:ext uri="{D42A27DB-BD31-4B8C-83A1-F6EECF244321}">
                <p14:modId xmlns:p14="http://schemas.microsoft.com/office/powerpoint/2010/main" val="2326568022"/>
              </p:ext>
            </p:extLst>
          </p:nvPr>
        </p:nvGraphicFramePr>
        <p:xfrm>
          <a:off x="571472" y="1071546"/>
          <a:ext cx="8286808" cy="5590984"/>
        </p:xfrm>
        <a:graphic>
          <a:graphicData uri="http://schemas.openxmlformats.org/drawingml/2006/table">
            <a:tbl>
              <a:tblPr firstRow="1" bandRow="1">
                <a:tableStyleId>{5C22544A-7EE6-4342-B048-85BDC9FD1C3A}</a:tableStyleId>
              </a:tblPr>
              <a:tblGrid>
                <a:gridCol w="4281518"/>
                <a:gridCol w="2086512"/>
                <a:gridCol w="1918778"/>
              </a:tblGrid>
              <a:tr h="316949">
                <a:tc>
                  <a:txBody>
                    <a:bodyPr/>
                    <a:lstStyle/>
                    <a:p>
                      <a:r>
                        <a:rPr lang="pt-BR" sz="1400" dirty="0" smtClean="0"/>
                        <a:t>VACINA</a:t>
                      </a:r>
                      <a:endParaRPr lang="pt-BR" sz="1400" dirty="0"/>
                    </a:p>
                  </a:txBody>
                  <a:tcPr/>
                </a:tc>
                <a:tc>
                  <a:txBody>
                    <a:bodyPr/>
                    <a:lstStyle/>
                    <a:p>
                      <a:r>
                        <a:rPr lang="pt-BR" sz="1400" dirty="0" smtClean="0"/>
                        <a:t>ESQUEMA</a:t>
                      </a:r>
                      <a:r>
                        <a:rPr lang="pt-BR" sz="1400" baseline="0" dirty="0" smtClean="0"/>
                        <a:t> VACINAL</a:t>
                      </a:r>
                      <a:endParaRPr lang="pt-BR" sz="1400" dirty="0"/>
                    </a:p>
                  </a:txBody>
                  <a:tcPr/>
                </a:tc>
                <a:tc>
                  <a:txBody>
                    <a:bodyPr/>
                    <a:lstStyle/>
                    <a:p>
                      <a:r>
                        <a:rPr lang="pt-BR" sz="1400" dirty="0" smtClean="0"/>
                        <a:t>IDADE</a:t>
                      </a:r>
                      <a:endParaRPr lang="pt-BR" sz="1400" dirty="0"/>
                    </a:p>
                  </a:txBody>
                  <a:tcPr/>
                </a:tc>
              </a:tr>
              <a:tr h="3169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i="1" dirty="0" smtClean="0"/>
                        <a:t>BCG </a:t>
                      </a:r>
                      <a:endParaRPr lang="pt-BR" sz="1400" dirty="0"/>
                    </a:p>
                  </a:txBody>
                  <a:tcPr/>
                </a:tc>
                <a:tc>
                  <a:txBody>
                    <a:bodyPr/>
                    <a:lstStyle/>
                    <a:p>
                      <a:r>
                        <a:rPr lang="pt-BR" sz="1400" dirty="0" smtClean="0"/>
                        <a:t>1 dose</a:t>
                      </a:r>
                      <a:endParaRPr lang="pt-BR" sz="1400" dirty="0"/>
                    </a:p>
                  </a:txBody>
                  <a:tcPr/>
                </a:tc>
                <a:tc>
                  <a:txBody>
                    <a:bodyPr/>
                    <a:lstStyle/>
                    <a:p>
                      <a:r>
                        <a:rPr lang="pt-BR" sz="1400" dirty="0" smtClean="0"/>
                        <a:t>Ao nascer</a:t>
                      </a:r>
                      <a:endParaRPr lang="pt-BR" sz="1400" dirty="0"/>
                    </a:p>
                  </a:txBody>
                  <a:tcPr/>
                </a:tc>
              </a:tr>
              <a:tr h="3169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i="1" dirty="0" smtClean="0">
                          <a:solidFill>
                            <a:srgbClr val="FF0000"/>
                          </a:solidFill>
                        </a:rPr>
                        <a:t>Hepatite B </a:t>
                      </a:r>
                      <a:r>
                        <a:rPr lang="pt-BR" sz="1400" b="1" i="1" dirty="0" smtClean="0">
                          <a:solidFill>
                            <a:srgbClr val="FF0000"/>
                          </a:solidFill>
                          <a:cs typeface="Arial" charset="0"/>
                        </a:rPr>
                        <a:t>(dose ao nascer)</a:t>
                      </a:r>
                      <a:endParaRPr lang="pt-BR" sz="1400" dirty="0">
                        <a:solidFill>
                          <a:srgbClr val="FF0000"/>
                        </a:solidFill>
                      </a:endParaRPr>
                    </a:p>
                  </a:txBody>
                  <a:tcPr/>
                </a:tc>
                <a:tc>
                  <a:txBody>
                    <a:bodyPr/>
                    <a:lstStyle/>
                    <a:p>
                      <a:r>
                        <a:rPr lang="pt-BR" sz="1400" dirty="0" smtClean="0">
                          <a:solidFill>
                            <a:srgbClr val="FF0000"/>
                          </a:solidFill>
                        </a:rPr>
                        <a:t>1 dose</a:t>
                      </a:r>
                      <a:endParaRPr lang="pt-BR" sz="1400" dirty="0">
                        <a:solidFill>
                          <a:srgbClr val="FF0000"/>
                        </a:solidFill>
                      </a:endParaRPr>
                    </a:p>
                  </a:txBody>
                  <a:tcPr/>
                </a:tc>
                <a:tc>
                  <a:txBody>
                    <a:bodyPr/>
                    <a:lstStyle/>
                    <a:p>
                      <a:r>
                        <a:rPr lang="pt-BR" sz="1400" dirty="0" smtClean="0">
                          <a:solidFill>
                            <a:srgbClr val="FF0000"/>
                          </a:solidFill>
                        </a:rPr>
                        <a:t>Ao nascer</a:t>
                      </a:r>
                      <a:endParaRPr lang="pt-BR" sz="1400" dirty="0">
                        <a:solidFill>
                          <a:srgbClr val="FF0000"/>
                        </a:solidFill>
                      </a:endParaRPr>
                    </a:p>
                  </a:txBody>
                  <a:tcPr/>
                </a:tc>
              </a:tr>
              <a:tr h="3169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i="1" u="sng" dirty="0" smtClean="0">
                          <a:solidFill>
                            <a:schemeClr val="tx1"/>
                          </a:solidFill>
                        </a:rPr>
                        <a:t>Penta (DTP/</a:t>
                      </a:r>
                      <a:r>
                        <a:rPr lang="pt-BR" sz="1400" b="1" i="1" u="sng" dirty="0" err="1" smtClean="0">
                          <a:solidFill>
                            <a:schemeClr val="tx1"/>
                          </a:solidFill>
                        </a:rPr>
                        <a:t>Hib</a:t>
                      </a:r>
                      <a:r>
                        <a:rPr lang="pt-BR" sz="1400" b="1" i="1" u="sng" dirty="0" smtClean="0">
                          <a:solidFill>
                            <a:schemeClr val="tx1"/>
                          </a:solidFill>
                        </a:rPr>
                        <a:t>/</a:t>
                      </a:r>
                      <a:r>
                        <a:rPr lang="pt-BR" sz="1400" b="1" i="1" u="sng" dirty="0" err="1" smtClean="0">
                          <a:solidFill>
                            <a:schemeClr val="tx1"/>
                          </a:solidFill>
                        </a:rPr>
                        <a:t>Hep</a:t>
                      </a:r>
                      <a:r>
                        <a:rPr lang="pt-BR" sz="1400" b="1" i="1" u="sng" dirty="0" smtClean="0">
                          <a:solidFill>
                            <a:schemeClr val="tx1"/>
                          </a:solidFill>
                        </a:rPr>
                        <a:t> B)</a:t>
                      </a:r>
                      <a:endParaRPr lang="pt-BR" sz="1400" dirty="0">
                        <a:solidFill>
                          <a:schemeClr val="tx1"/>
                        </a:solidFill>
                      </a:endParaRPr>
                    </a:p>
                  </a:txBody>
                  <a:tcPr/>
                </a:tc>
                <a:tc>
                  <a:txBody>
                    <a:bodyPr/>
                    <a:lstStyle/>
                    <a:p>
                      <a:r>
                        <a:rPr lang="pt-BR" sz="1400" dirty="0" smtClean="0">
                          <a:solidFill>
                            <a:schemeClr val="tx1"/>
                          </a:solidFill>
                        </a:rPr>
                        <a:t>3 doses</a:t>
                      </a:r>
                      <a:endParaRPr lang="pt-BR" sz="1400" dirty="0">
                        <a:solidFill>
                          <a:schemeClr val="tx1"/>
                        </a:solidFill>
                      </a:endParaRPr>
                    </a:p>
                  </a:txBody>
                  <a:tcPr/>
                </a:tc>
                <a:tc>
                  <a:txBody>
                    <a:bodyPr/>
                    <a:lstStyle/>
                    <a:p>
                      <a:r>
                        <a:rPr lang="pt-BR" sz="1400" dirty="0" smtClean="0">
                          <a:solidFill>
                            <a:schemeClr val="tx1"/>
                          </a:solidFill>
                        </a:rPr>
                        <a:t>2,</a:t>
                      </a:r>
                      <a:r>
                        <a:rPr lang="pt-BR" sz="1400" baseline="0" dirty="0" smtClean="0">
                          <a:solidFill>
                            <a:schemeClr val="tx1"/>
                          </a:solidFill>
                        </a:rPr>
                        <a:t> 4, 6 meses</a:t>
                      </a:r>
                      <a:endParaRPr lang="pt-BR" sz="1400" dirty="0">
                        <a:solidFill>
                          <a:schemeClr val="tx1"/>
                        </a:solidFill>
                      </a:endParaRPr>
                    </a:p>
                  </a:txBody>
                  <a:tcPr/>
                </a:tc>
              </a:tr>
              <a:tr h="5388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i="1" dirty="0" smtClean="0">
                          <a:solidFill>
                            <a:srgbClr val="FF0000"/>
                          </a:solidFill>
                        </a:rPr>
                        <a:t>Vacina Pneumocócica 10 valente</a:t>
                      </a:r>
                      <a:endParaRPr lang="pt-BR" sz="1400" dirty="0">
                        <a:solidFill>
                          <a:srgbClr val="FF0000"/>
                        </a:solidFill>
                      </a:endParaRPr>
                    </a:p>
                  </a:txBody>
                  <a:tcPr/>
                </a:tc>
                <a:tc>
                  <a:txBody>
                    <a:bodyPr/>
                    <a:lstStyle/>
                    <a:p>
                      <a:r>
                        <a:rPr lang="pt-BR" sz="1400" dirty="0" smtClean="0">
                          <a:solidFill>
                            <a:srgbClr val="FF0000"/>
                          </a:solidFill>
                        </a:rPr>
                        <a:t>3 doses</a:t>
                      </a:r>
                    </a:p>
                    <a:p>
                      <a:r>
                        <a:rPr lang="pt-BR" sz="1400" dirty="0" smtClean="0">
                          <a:solidFill>
                            <a:srgbClr val="FF0000"/>
                          </a:solidFill>
                        </a:rPr>
                        <a:t>1</a:t>
                      </a:r>
                      <a:r>
                        <a:rPr lang="pt-BR" sz="1400" baseline="0" dirty="0" smtClean="0">
                          <a:solidFill>
                            <a:srgbClr val="FF0000"/>
                          </a:solidFill>
                        </a:rPr>
                        <a:t> reforço</a:t>
                      </a:r>
                      <a:endParaRPr lang="pt-BR" sz="1400" dirty="0">
                        <a:solidFill>
                          <a:srgbClr val="FF0000"/>
                        </a:solidFill>
                      </a:endParaRPr>
                    </a:p>
                  </a:txBody>
                  <a:tcPr/>
                </a:tc>
                <a:tc>
                  <a:txBody>
                    <a:bodyPr/>
                    <a:lstStyle/>
                    <a:p>
                      <a:r>
                        <a:rPr lang="pt-BR" sz="1400" dirty="0" smtClean="0">
                          <a:solidFill>
                            <a:srgbClr val="FF0000"/>
                          </a:solidFill>
                        </a:rPr>
                        <a:t>2,</a:t>
                      </a:r>
                      <a:r>
                        <a:rPr lang="pt-BR" sz="1400" baseline="0" dirty="0" smtClean="0">
                          <a:solidFill>
                            <a:srgbClr val="FF0000"/>
                          </a:solidFill>
                        </a:rPr>
                        <a:t> 4, 6 meses</a:t>
                      </a:r>
                    </a:p>
                    <a:p>
                      <a:r>
                        <a:rPr lang="pt-BR" sz="1400" baseline="0" dirty="0" smtClean="0">
                          <a:solidFill>
                            <a:srgbClr val="FF0000"/>
                          </a:solidFill>
                        </a:rPr>
                        <a:t>12 meses</a:t>
                      </a:r>
                      <a:endParaRPr lang="pt-BR" sz="1400" dirty="0">
                        <a:solidFill>
                          <a:srgbClr val="FF0000"/>
                        </a:solidFill>
                      </a:endParaRPr>
                    </a:p>
                  </a:txBody>
                  <a:tcPr/>
                </a:tc>
              </a:tr>
              <a:tr h="3169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i="1" u="sng" dirty="0" smtClean="0">
                          <a:solidFill>
                            <a:schemeClr val="tx1"/>
                          </a:solidFill>
                        </a:rPr>
                        <a:t>VIP (Vacina Inativada Poliomielite)</a:t>
                      </a:r>
                      <a:endParaRPr lang="pt-BR" sz="1400" dirty="0">
                        <a:solidFill>
                          <a:schemeClr val="tx1"/>
                        </a:solidFill>
                      </a:endParaRPr>
                    </a:p>
                  </a:txBody>
                  <a:tcPr/>
                </a:tc>
                <a:tc>
                  <a:txBody>
                    <a:bodyPr/>
                    <a:lstStyle/>
                    <a:p>
                      <a:r>
                        <a:rPr lang="pt-BR" sz="1400" dirty="0" smtClean="0">
                          <a:solidFill>
                            <a:schemeClr val="tx1"/>
                          </a:solidFill>
                        </a:rPr>
                        <a:t>2 doses</a:t>
                      </a:r>
                      <a:endParaRPr lang="pt-BR" sz="1400" dirty="0">
                        <a:solidFill>
                          <a:schemeClr val="tx1"/>
                        </a:solidFill>
                      </a:endParaRPr>
                    </a:p>
                  </a:txBody>
                  <a:tcPr/>
                </a:tc>
                <a:tc>
                  <a:txBody>
                    <a:bodyPr/>
                    <a:lstStyle/>
                    <a:p>
                      <a:r>
                        <a:rPr lang="pt-BR" sz="1400" dirty="0" smtClean="0">
                          <a:solidFill>
                            <a:schemeClr val="tx1"/>
                          </a:solidFill>
                        </a:rPr>
                        <a:t>2,</a:t>
                      </a:r>
                      <a:r>
                        <a:rPr lang="pt-BR" sz="1400" baseline="0" dirty="0" smtClean="0">
                          <a:solidFill>
                            <a:schemeClr val="tx1"/>
                          </a:solidFill>
                        </a:rPr>
                        <a:t> 4 meses</a:t>
                      </a:r>
                      <a:endParaRPr lang="pt-BR" sz="1400" dirty="0">
                        <a:solidFill>
                          <a:schemeClr val="tx1"/>
                        </a:solidFill>
                      </a:endParaRPr>
                    </a:p>
                  </a:txBody>
                  <a:tcPr/>
                </a:tc>
              </a:tr>
              <a:tr h="316949">
                <a:tc>
                  <a:txBody>
                    <a:bodyPr/>
                    <a:lstStyle/>
                    <a:p>
                      <a:r>
                        <a:rPr lang="pt-BR" sz="1400" b="1" i="1" dirty="0" smtClean="0">
                          <a:solidFill>
                            <a:srgbClr val="FF0000"/>
                          </a:solidFill>
                        </a:rPr>
                        <a:t>VORH (Vacina Oral de Rotavírus Humano) </a:t>
                      </a:r>
                      <a:endParaRPr lang="pt-BR" sz="1400" dirty="0">
                        <a:solidFill>
                          <a:srgbClr val="FF0000"/>
                        </a:solidFill>
                      </a:endParaRPr>
                    </a:p>
                  </a:txBody>
                  <a:tcPr/>
                </a:tc>
                <a:tc>
                  <a:txBody>
                    <a:bodyPr/>
                    <a:lstStyle/>
                    <a:p>
                      <a:r>
                        <a:rPr lang="pt-BR" sz="1400" dirty="0" smtClean="0">
                          <a:solidFill>
                            <a:srgbClr val="FF0000"/>
                          </a:solidFill>
                        </a:rPr>
                        <a:t>2 doses</a:t>
                      </a:r>
                      <a:endParaRPr lang="pt-BR" sz="1400" dirty="0">
                        <a:solidFill>
                          <a:srgbClr val="FF0000"/>
                        </a:solidFill>
                      </a:endParaRPr>
                    </a:p>
                  </a:txBody>
                  <a:tcPr/>
                </a:tc>
                <a:tc>
                  <a:txBody>
                    <a:bodyPr/>
                    <a:lstStyle/>
                    <a:p>
                      <a:r>
                        <a:rPr lang="pt-BR" sz="1400" dirty="0" smtClean="0">
                          <a:solidFill>
                            <a:srgbClr val="FF0000"/>
                          </a:solidFill>
                        </a:rPr>
                        <a:t>2,</a:t>
                      </a:r>
                      <a:r>
                        <a:rPr lang="pt-BR" sz="1400" baseline="0" dirty="0" smtClean="0">
                          <a:solidFill>
                            <a:srgbClr val="FF0000"/>
                          </a:solidFill>
                        </a:rPr>
                        <a:t> 4 meses</a:t>
                      </a:r>
                      <a:endParaRPr lang="pt-BR" sz="1400" dirty="0">
                        <a:solidFill>
                          <a:srgbClr val="FF0000"/>
                        </a:solidFill>
                      </a:endParaRPr>
                    </a:p>
                  </a:txBody>
                  <a:tcPr/>
                </a:tc>
              </a:tr>
              <a:tr h="5388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i="1" dirty="0" smtClean="0">
                          <a:solidFill>
                            <a:schemeClr val="tx1"/>
                          </a:solidFill>
                        </a:rPr>
                        <a:t>Vacina meningocócica conjugada  tipo C</a:t>
                      </a:r>
                      <a:endParaRPr lang="pt-BR" sz="1400" dirty="0">
                        <a:solidFill>
                          <a:schemeClr val="tx1"/>
                        </a:solidFill>
                      </a:endParaRPr>
                    </a:p>
                  </a:txBody>
                  <a:tcPr/>
                </a:tc>
                <a:tc>
                  <a:txBody>
                    <a:bodyPr/>
                    <a:lstStyle/>
                    <a:p>
                      <a:r>
                        <a:rPr lang="pt-BR" sz="1400" dirty="0" smtClean="0">
                          <a:solidFill>
                            <a:schemeClr val="tx1"/>
                          </a:solidFill>
                        </a:rPr>
                        <a:t>2 doses</a:t>
                      </a:r>
                    </a:p>
                    <a:p>
                      <a:r>
                        <a:rPr lang="pt-BR" sz="1400" dirty="0" smtClean="0">
                          <a:solidFill>
                            <a:schemeClr val="tx1"/>
                          </a:solidFill>
                        </a:rPr>
                        <a:t>1 reforço</a:t>
                      </a:r>
                      <a:endParaRPr lang="pt-BR" sz="1400" dirty="0">
                        <a:solidFill>
                          <a:schemeClr val="tx1"/>
                        </a:solidFill>
                      </a:endParaRPr>
                    </a:p>
                  </a:txBody>
                  <a:tcPr/>
                </a:tc>
                <a:tc>
                  <a:txBody>
                    <a:bodyPr/>
                    <a:lstStyle/>
                    <a:p>
                      <a:r>
                        <a:rPr lang="pt-BR" sz="1400" dirty="0" smtClean="0">
                          <a:solidFill>
                            <a:schemeClr val="tx1"/>
                          </a:solidFill>
                        </a:rPr>
                        <a:t>3, 5</a:t>
                      </a:r>
                      <a:r>
                        <a:rPr lang="pt-BR" sz="1400" baseline="0" dirty="0" smtClean="0">
                          <a:solidFill>
                            <a:schemeClr val="tx1"/>
                          </a:solidFill>
                        </a:rPr>
                        <a:t> meses</a:t>
                      </a:r>
                    </a:p>
                    <a:p>
                      <a:r>
                        <a:rPr lang="pt-BR" sz="1400" dirty="0" smtClean="0">
                          <a:solidFill>
                            <a:schemeClr val="tx1"/>
                          </a:solidFill>
                        </a:rPr>
                        <a:t>15 meses</a:t>
                      </a:r>
                      <a:endParaRPr lang="pt-BR" sz="1400" dirty="0">
                        <a:solidFill>
                          <a:schemeClr val="tx1"/>
                        </a:solidFill>
                      </a:endParaRPr>
                    </a:p>
                  </a:txBody>
                  <a:tcPr/>
                </a:tc>
              </a:tr>
              <a:tr h="5388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i="1" dirty="0" smtClean="0">
                          <a:solidFill>
                            <a:srgbClr val="FF0000"/>
                          </a:solidFill>
                        </a:rPr>
                        <a:t>VOP (vacina oral contra pólio)</a:t>
                      </a:r>
                      <a:endParaRPr lang="pt-BR" sz="1400" dirty="0">
                        <a:solidFill>
                          <a:srgbClr val="FF0000"/>
                        </a:solidFill>
                      </a:endParaRPr>
                    </a:p>
                  </a:txBody>
                  <a:tcPr/>
                </a:tc>
                <a:tc>
                  <a:txBody>
                    <a:bodyPr/>
                    <a:lstStyle/>
                    <a:p>
                      <a:r>
                        <a:rPr lang="pt-BR" sz="1400" dirty="0" smtClean="0">
                          <a:solidFill>
                            <a:srgbClr val="FF0000"/>
                          </a:solidFill>
                        </a:rPr>
                        <a:t>1 dose</a:t>
                      </a:r>
                    </a:p>
                    <a:p>
                      <a:r>
                        <a:rPr lang="pt-BR" sz="1400" dirty="0" smtClean="0">
                          <a:solidFill>
                            <a:srgbClr val="FF0000"/>
                          </a:solidFill>
                        </a:rPr>
                        <a:t>2 reforços</a:t>
                      </a:r>
                      <a:endParaRPr lang="pt-BR" sz="1400" dirty="0">
                        <a:solidFill>
                          <a:srgbClr val="FF0000"/>
                        </a:solidFill>
                      </a:endParaRPr>
                    </a:p>
                  </a:txBody>
                  <a:tcPr/>
                </a:tc>
                <a:tc>
                  <a:txBody>
                    <a:bodyPr/>
                    <a:lstStyle/>
                    <a:p>
                      <a:r>
                        <a:rPr lang="pt-BR" sz="1400" dirty="0" smtClean="0">
                          <a:solidFill>
                            <a:srgbClr val="FF0000"/>
                          </a:solidFill>
                        </a:rPr>
                        <a:t>6 meses</a:t>
                      </a:r>
                      <a:r>
                        <a:rPr lang="pt-BR" sz="1400" baseline="0" dirty="0" smtClean="0">
                          <a:solidFill>
                            <a:srgbClr val="FF00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pt-BR" sz="1400" baseline="0" dirty="0" smtClean="0">
                          <a:solidFill>
                            <a:srgbClr val="FF0000"/>
                          </a:solidFill>
                        </a:rPr>
                        <a:t> 15 meses, 4 anos</a:t>
                      </a:r>
                      <a:endParaRPr lang="pt-BR" sz="1400" dirty="0">
                        <a:solidFill>
                          <a:srgbClr val="FF0000"/>
                        </a:solidFill>
                      </a:endParaRPr>
                    </a:p>
                  </a:txBody>
                  <a:tcPr/>
                </a:tc>
              </a:tr>
              <a:tr h="5388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i="1" dirty="0" smtClean="0"/>
                        <a:t>Vacina febre amarela </a:t>
                      </a:r>
                      <a:endParaRPr lang="pt-BR" sz="1400" dirty="0"/>
                    </a:p>
                  </a:txBody>
                  <a:tcPr/>
                </a:tc>
                <a:tc>
                  <a:txBody>
                    <a:bodyPr/>
                    <a:lstStyle/>
                    <a:p>
                      <a:r>
                        <a:rPr lang="pt-BR" sz="1400" dirty="0" smtClean="0"/>
                        <a:t>1</a:t>
                      </a:r>
                      <a:r>
                        <a:rPr lang="pt-BR" sz="1400" baseline="0" dirty="0" smtClean="0"/>
                        <a:t> dose</a:t>
                      </a:r>
                    </a:p>
                    <a:p>
                      <a:r>
                        <a:rPr lang="pt-BR" sz="1400" baseline="0" dirty="0" smtClean="0"/>
                        <a:t>1 reforço</a:t>
                      </a:r>
                      <a:endParaRPr lang="pt-BR" sz="1400" dirty="0"/>
                    </a:p>
                  </a:txBody>
                  <a:tcPr/>
                </a:tc>
                <a:tc>
                  <a:txBody>
                    <a:bodyPr/>
                    <a:lstStyle/>
                    <a:p>
                      <a:r>
                        <a:rPr lang="pt-BR" sz="1400" dirty="0" smtClean="0"/>
                        <a:t>9 meses</a:t>
                      </a:r>
                    </a:p>
                    <a:p>
                      <a:r>
                        <a:rPr lang="pt-BR" sz="1400" dirty="0" smtClean="0"/>
                        <a:t>4 anos</a:t>
                      </a:r>
                      <a:endParaRPr lang="pt-BR" sz="1400" dirty="0"/>
                    </a:p>
                  </a:txBody>
                  <a:tcPr/>
                </a:tc>
              </a:tr>
              <a:tr h="316949">
                <a:tc>
                  <a:txBody>
                    <a:bodyPr/>
                    <a:lstStyle/>
                    <a:p>
                      <a:pPr marL="0" indent="0" fontAlgn="auto">
                        <a:spcBef>
                          <a:spcPct val="20000"/>
                        </a:spcBef>
                        <a:spcAft>
                          <a:spcPts val="0"/>
                        </a:spcAft>
                        <a:buFont typeface="+mj-lt"/>
                        <a:buNone/>
                        <a:defRPr/>
                      </a:pPr>
                      <a:r>
                        <a:rPr lang="pt-BR" sz="1400" b="1" i="1" dirty="0" smtClean="0">
                          <a:solidFill>
                            <a:srgbClr val="FF0000"/>
                          </a:solidFill>
                        </a:rPr>
                        <a:t>Tríplice viral (Sarampo, rubéola, caxumba)  </a:t>
                      </a:r>
                      <a:endParaRPr lang="pt-BR" sz="1400" b="1" i="1" dirty="0">
                        <a:solidFill>
                          <a:srgbClr val="FF0000"/>
                        </a:solidFill>
                      </a:endParaRPr>
                    </a:p>
                  </a:txBody>
                  <a:tcPr/>
                </a:tc>
                <a:tc>
                  <a:txBody>
                    <a:bodyPr/>
                    <a:lstStyle/>
                    <a:p>
                      <a:r>
                        <a:rPr lang="pt-BR" sz="1400" dirty="0" smtClean="0">
                          <a:solidFill>
                            <a:srgbClr val="FF0000"/>
                          </a:solidFill>
                        </a:rPr>
                        <a:t>1 dose</a:t>
                      </a:r>
                      <a:endParaRPr lang="pt-BR" sz="1400" dirty="0">
                        <a:solidFill>
                          <a:srgbClr val="FF0000"/>
                        </a:solidFill>
                      </a:endParaRPr>
                    </a:p>
                  </a:txBody>
                  <a:tcPr/>
                </a:tc>
                <a:tc>
                  <a:txBody>
                    <a:bodyPr/>
                    <a:lstStyle/>
                    <a:p>
                      <a:r>
                        <a:rPr lang="pt-BR" sz="1400" dirty="0" smtClean="0">
                          <a:solidFill>
                            <a:srgbClr val="FF0000"/>
                          </a:solidFill>
                        </a:rPr>
                        <a:t>12 meses</a:t>
                      </a:r>
                      <a:endParaRPr lang="pt-BR" sz="1400" dirty="0">
                        <a:solidFill>
                          <a:srgbClr val="FF0000"/>
                        </a:solidFill>
                      </a:endParaRPr>
                    </a:p>
                  </a:txBody>
                  <a:tcPr/>
                </a:tc>
              </a:tr>
              <a:tr h="316949">
                <a:tc>
                  <a:txBody>
                    <a:bodyPr/>
                    <a:lstStyle/>
                    <a:p>
                      <a:pPr marL="0" marR="0" indent="0" algn="l" defTabSz="914400" rtl="0" eaLnBrk="1" fontAlgn="auto" latinLnBrk="0" hangingPunct="1">
                        <a:lnSpc>
                          <a:spcPct val="100000"/>
                        </a:lnSpc>
                        <a:spcBef>
                          <a:spcPct val="20000"/>
                        </a:spcBef>
                        <a:spcAft>
                          <a:spcPts val="0"/>
                        </a:spcAft>
                        <a:buClrTx/>
                        <a:buSzTx/>
                        <a:buFont typeface="+mj-lt"/>
                        <a:buNone/>
                        <a:tabLst/>
                        <a:defRPr/>
                      </a:pPr>
                      <a:r>
                        <a:rPr lang="pt-BR" sz="1400" b="1" i="1" dirty="0" smtClean="0">
                          <a:solidFill>
                            <a:schemeClr val="tx1"/>
                          </a:solidFill>
                        </a:rPr>
                        <a:t>Hepatite A </a:t>
                      </a:r>
                      <a:endParaRPr lang="pt-BR" sz="1400" b="1" i="1" dirty="0">
                        <a:solidFill>
                          <a:schemeClr val="tx1"/>
                        </a:solidFill>
                      </a:endParaRPr>
                    </a:p>
                  </a:txBody>
                  <a:tcPr/>
                </a:tc>
                <a:tc>
                  <a:txBody>
                    <a:bodyPr/>
                    <a:lstStyle/>
                    <a:p>
                      <a:r>
                        <a:rPr lang="pt-BR" sz="1400" dirty="0" smtClean="0">
                          <a:solidFill>
                            <a:schemeClr val="tx1"/>
                          </a:solidFill>
                        </a:rPr>
                        <a:t>1 dose</a:t>
                      </a:r>
                      <a:endParaRPr lang="pt-BR" sz="1400" dirty="0">
                        <a:solidFill>
                          <a:schemeClr val="tx1"/>
                        </a:solidFill>
                      </a:endParaRPr>
                    </a:p>
                  </a:txBody>
                  <a:tcPr/>
                </a:tc>
                <a:tc>
                  <a:txBody>
                    <a:bodyPr/>
                    <a:lstStyle/>
                    <a:p>
                      <a:r>
                        <a:rPr lang="pt-BR" sz="1400" dirty="0" smtClean="0">
                          <a:solidFill>
                            <a:schemeClr val="tx1"/>
                          </a:solidFill>
                        </a:rPr>
                        <a:t>12 meses</a:t>
                      </a:r>
                      <a:endParaRPr lang="pt-BR" sz="1400" dirty="0">
                        <a:solidFill>
                          <a:schemeClr val="tx1"/>
                        </a:solidFill>
                      </a:endParaRPr>
                    </a:p>
                  </a:txBody>
                  <a:tcPr/>
                </a:tc>
              </a:tr>
              <a:tr h="316949">
                <a:tc>
                  <a:txBody>
                    <a:bodyPr/>
                    <a:lstStyle/>
                    <a:p>
                      <a:pPr marL="0" marR="0" indent="0" algn="l" defTabSz="914400" rtl="0" eaLnBrk="1" fontAlgn="auto" latinLnBrk="0" hangingPunct="1">
                        <a:lnSpc>
                          <a:spcPct val="100000"/>
                        </a:lnSpc>
                        <a:spcBef>
                          <a:spcPct val="20000"/>
                        </a:spcBef>
                        <a:spcAft>
                          <a:spcPts val="0"/>
                        </a:spcAft>
                        <a:buClrTx/>
                        <a:buSzTx/>
                        <a:buFont typeface="+mj-lt"/>
                        <a:buNone/>
                        <a:tabLst/>
                        <a:defRPr/>
                      </a:pPr>
                      <a:r>
                        <a:rPr lang="pt-BR" sz="1400" b="1" i="1" u="sng" dirty="0" err="1" smtClean="0"/>
                        <a:t>Tetraviral</a:t>
                      </a:r>
                      <a:r>
                        <a:rPr lang="pt-BR" sz="1400" b="1" i="1" u="sng" dirty="0" smtClean="0"/>
                        <a:t> </a:t>
                      </a:r>
                      <a:r>
                        <a:rPr lang="pt-BR" sz="1400" b="1" i="1" dirty="0" smtClean="0"/>
                        <a:t>(Sarampo, rubéola, caxumba, varicela)</a:t>
                      </a:r>
                      <a:endParaRPr lang="pt-BR" sz="1400" b="1" i="1" dirty="0"/>
                    </a:p>
                  </a:txBody>
                  <a:tcPr/>
                </a:tc>
                <a:tc>
                  <a:txBody>
                    <a:bodyPr/>
                    <a:lstStyle/>
                    <a:p>
                      <a:r>
                        <a:rPr lang="pt-BR" sz="1400" dirty="0" smtClean="0"/>
                        <a:t>1 dose</a:t>
                      </a:r>
                      <a:endParaRPr lang="pt-BR" sz="1400" dirty="0"/>
                    </a:p>
                  </a:txBody>
                  <a:tcPr/>
                </a:tc>
                <a:tc>
                  <a:txBody>
                    <a:bodyPr/>
                    <a:lstStyle/>
                    <a:p>
                      <a:r>
                        <a:rPr lang="pt-BR" sz="1400" dirty="0" smtClean="0"/>
                        <a:t>15 meses</a:t>
                      </a:r>
                      <a:endParaRPr lang="pt-BR" sz="1400" dirty="0"/>
                    </a:p>
                  </a:txBody>
                  <a:tcPr/>
                </a:tc>
              </a:tr>
              <a:tr h="583187">
                <a:tc>
                  <a:txBody>
                    <a:bodyPr/>
                    <a:lstStyle/>
                    <a:p>
                      <a:pPr marL="0" marR="0" indent="0" algn="l" defTabSz="914400" rtl="0" eaLnBrk="1" fontAlgn="auto" latinLnBrk="0" hangingPunct="1">
                        <a:lnSpc>
                          <a:spcPct val="100000"/>
                        </a:lnSpc>
                        <a:spcBef>
                          <a:spcPct val="20000"/>
                        </a:spcBef>
                        <a:spcAft>
                          <a:spcPts val="0"/>
                        </a:spcAft>
                        <a:buClrTx/>
                        <a:buSzTx/>
                        <a:buFont typeface="+mj-lt"/>
                        <a:buNone/>
                        <a:tabLst/>
                        <a:defRPr/>
                      </a:pPr>
                      <a:r>
                        <a:rPr lang="pt-BR" sz="1400" b="1" i="1" dirty="0" smtClean="0"/>
                        <a:t>DTP (tríplice bacteriana)</a:t>
                      </a:r>
                    </a:p>
                    <a:p>
                      <a:pPr marL="0" marR="0" indent="0" algn="l" defTabSz="914400" rtl="0" eaLnBrk="1" fontAlgn="auto" latinLnBrk="0" hangingPunct="1">
                        <a:lnSpc>
                          <a:spcPct val="100000"/>
                        </a:lnSpc>
                        <a:spcBef>
                          <a:spcPct val="20000"/>
                        </a:spcBef>
                        <a:spcAft>
                          <a:spcPts val="0"/>
                        </a:spcAft>
                        <a:buClrTx/>
                        <a:buSzTx/>
                        <a:buFont typeface="+mj-lt"/>
                        <a:buNone/>
                        <a:tabLst/>
                        <a:defRPr/>
                      </a:pPr>
                      <a:endParaRPr lang="pt-BR" sz="1400" b="1" i="1" dirty="0"/>
                    </a:p>
                  </a:txBody>
                  <a:tcPr/>
                </a:tc>
                <a:tc>
                  <a:txBody>
                    <a:bodyPr/>
                    <a:lstStyle/>
                    <a:p>
                      <a:r>
                        <a:rPr lang="pt-BR" sz="1400" dirty="0" smtClean="0"/>
                        <a:t>2</a:t>
                      </a:r>
                      <a:r>
                        <a:rPr lang="pt-BR" sz="1400" baseline="0" dirty="0" smtClean="0"/>
                        <a:t> reforços</a:t>
                      </a:r>
                      <a:endParaRPr lang="pt-BR" sz="1400" dirty="0"/>
                    </a:p>
                  </a:txBody>
                  <a:tcPr/>
                </a:tc>
                <a:tc>
                  <a:txBody>
                    <a:bodyPr/>
                    <a:lstStyle/>
                    <a:p>
                      <a:r>
                        <a:rPr lang="pt-BR" sz="1400" dirty="0" smtClean="0"/>
                        <a:t>15</a:t>
                      </a:r>
                      <a:r>
                        <a:rPr lang="pt-BR" sz="1400" baseline="0" dirty="0" smtClean="0"/>
                        <a:t> meses</a:t>
                      </a:r>
                    </a:p>
                    <a:p>
                      <a:r>
                        <a:rPr lang="pt-BR" sz="1400" dirty="0" smtClean="0"/>
                        <a:t>4 anos</a:t>
                      </a:r>
                      <a:endParaRPr lang="pt-BR" sz="1400" dirty="0"/>
                    </a:p>
                  </a:txBody>
                  <a:tcPr/>
                </a:tc>
              </a:tr>
            </a:tbl>
          </a:graphicData>
        </a:graphic>
      </p:graphicFrame>
    </p:spTree>
    <p:extLst>
      <p:ext uri="{BB962C8B-B14F-4D97-AF65-F5344CB8AC3E}">
        <p14:creationId xmlns:p14="http://schemas.microsoft.com/office/powerpoint/2010/main" val="31547946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357158" y="285728"/>
            <a:ext cx="8643998" cy="857272"/>
          </a:xfrm>
        </p:spPr>
        <p:txBody>
          <a:bodyPr/>
          <a:lstStyle/>
          <a:p>
            <a:r>
              <a:rPr lang="en-US" sz="2800" dirty="0" smtClean="0">
                <a:solidFill>
                  <a:srgbClr val="800000"/>
                </a:solidFill>
              </a:rPr>
              <a:t>PNI: </a:t>
            </a:r>
            <a:r>
              <a:rPr lang="en-US" sz="2800" dirty="0" err="1" smtClean="0">
                <a:solidFill>
                  <a:srgbClr val="800000"/>
                </a:solidFill>
              </a:rPr>
              <a:t>Calendário</a:t>
            </a:r>
            <a:r>
              <a:rPr lang="en-US" sz="2800" dirty="0" smtClean="0">
                <a:solidFill>
                  <a:srgbClr val="800000"/>
                </a:solidFill>
              </a:rPr>
              <a:t> de </a:t>
            </a:r>
            <a:r>
              <a:rPr lang="en-US" sz="2800" dirty="0" err="1" smtClean="0">
                <a:solidFill>
                  <a:srgbClr val="800000"/>
                </a:solidFill>
              </a:rPr>
              <a:t>Vacinação</a:t>
            </a:r>
            <a:r>
              <a:rPr lang="en-US" sz="2800" dirty="0" smtClean="0">
                <a:solidFill>
                  <a:srgbClr val="800000"/>
                </a:solidFill>
              </a:rPr>
              <a:t> </a:t>
            </a:r>
            <a:r>
              <a:rPr lang="en-US" sz="2800" dirty="0" err="1" smtClean="0">
                <a:solidFill>
                  <a:srgbClr val="800000"/>
                </a:solidFill>
              </a:rPr>
              <a:t>Adolescente</a:t>
            </a:r>
            <a:r>
              <a:rPr lang="en-US" sz="2800" dirty="0" smtClean="0">
                <a:solidFill>
                  <a:srgbClr val="800000"/>
                </a:solidFill>
              </a:rPr>
              <a:t>/ </a:t>
            </a:r>
            <a:r>
              <a:rPr lang="en-US" sz="2800" dirty="0" err="1" smtClean="0">
                <a:solidFill>
                  <a:srgbClr val="800000"/>
                </a:solidFill>
              </a:rPr>
              <a:t>Adulto</a:t>
            </a:r>
            <a:endParaRPr lang="pt-BR" sz="2800" dirty="0">
              <a:solidFill>
                <a:srgbClr val="800000"/>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152560320"/>
              </p:ext>
            </p:extLst>
          </p:nvPr>
        </p:nvGraphicFramePr>
        <p:xfrm>
          <a:off x="571472" y="1357298"/>
          <a:ext cx="8234888" cy="4450080"/>
        </p:xfrm>
        <a:graphic>
          <a:graphicData uri="http://schemas.openxmlformats.org/drawingml/2006/table">
            <a:tbl>
              <a:tblPr firstRow="1" bandRow="1">
                <a:tableStyleId>{5C22544A-7EE6-4342-B048-85BDC9FD1C3A}</a:tableStyleId>
              </a:tblPr>
              <a:tblGrid>
                <a:gridCol w="4000528"/>
                <a:gridCol w="2143140"/>
                <a:gridCol w="2091220"/>
              </a:tblGrid>
              <a:tr h="370840">
                <a:tc>
                  <a:txBody>
                    <a:bodyPr/>
                    <a:lstStyle/>
                    <a:p>
                      <a:r>
                        <a:rPr lang="pt-BR" sz="1500" i="0" dirty="0" smtClean="0">
                          <a:latin typeface="Arial Narrow" panose="020B0606020202030204" pitchFamily="34" charset="0"/>
                        </a:rPr>
                        <a:t>VACINA</a:t>
                      </a:r>
                      <a:endParaRPr lang="pt-BR" sz="1500" i="0" dirty="0">
                        <a:latin typeface="Arial Narrow" panose="020B0606020202030204" pitchFamily="34" charset="0"/>
                      </a:endParaRPr>
                    </a:p>
                  </a:txBody>
                  <a:tcPr/>
                </a:tc>
                <a:tc>
                  <a:txBody>
                    <a:bodyPr/>
                    <a:lstStyle/>
                    <a:p>
                      <a:r>
                        <a:rPr lang="pt-BR" sz="1500" i="0" dirty="0" smtClean="0">
                          <a:latin typeface="Arial Narrow" panose="020B0606020202030204" pitchFamily="34" charset="0"/>
                        </a:rPr>
                        <a:t>ESQUEMA</a:t>
                      </a:r>
                      <a:r>
                        <a:rPr lang="pt-BR" sz="1500" i="0" baseline="0" dirty="0" smtClean="0">
                          <a:latin typeface="Arial Narrow" panose="020B0606020202030204" pitchFamily="34" charset="0"/>
                        </a:rPr>
                        <a:t> VACINAL</a:t>
                      </a:r>
                      <a:endParaRPr lang="pt-BR" sz="1500" i="0" dirty="0">
                        <a:latin typeface="Arial Narrow" panose="020B0606020202030204" pitchFamily="34" charset="0"/>
                      </a:endParaRPr>
                    </a:p>
                  </a:txBody>
                  <a:tcPr/>
                </a:tc>
                <a:tc>
                  <a:txBody>
                    <a:bodyPr/>
                    <a:lstStyle/>
                    <a:p>
                      <a:r>
                        <a:rPr lang="pt-BR" sz="1500" i="0" dirty="0" smtClean="0">
                          <a:latin typeface="Arial Narrow" panose="020B0606020202030204" pitchFamily="34" charset="0"/>
                        </a:rPr>
                        <a:t>IDADE</a:t>
                      </a:r>
                      <a:endParaRPr lang="pt-BR" sz="1500" i="0" dirty="0">
                        <a:latin typeface="Arial Narrow" panose="020B060602020203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500" b="1" i="0" dirty="0" smtClean="0">
                          <a:latin typeface="Arial Narrow" panose="020B0606020202030204" pitchFamily="34" charset="0"/>
                        </a:rPr>
                        <a:t>HPV</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500" i="0" dirty="0">
                        <a:latin typeface="Arial Narrow" panose="020B0606020202030204" pitchFamily="34" charset="0"/>
                      </a:endParaRPr>
                    </a:p>
                  </a:txBody>
                  <a:tcPr/>
                </a:tc>
                <a:tc>
                  <a:txBody>
                    <a:bodyPr/>
                    <a:lstStyle/>
                    <a:p>
                      <a:r>
                        <a:rPr lang="pt-BR" sz="1500" i="0" dirty="0" smtClean="0">
                          <a:latin typeface="Arial Narrow" panose="020B0606020202030204" pitchFamily="34" charset="0"/>
                        </a:rPr>
                        <a:t>2</a:t>
                      </a:r>
                      <a:r>
                        <a:rPr lang="pt-BR" sz="1500" i="0" baseline="0" dirty="0" smtClean="0">
                          <a:latin typeface="Arial Narrow" panose="020B0606020202030204" pitchFamily="34" charset="0"/>
                        </a:rPr>
                        <a:t> </a:t>
                      </a:r>
                      <a:r>
                        <a:rPr lang="pt-BR" sz="1500" i="0" dirty="0" smtClean="0">
                          <a:latin typeface="Arial Narrow" panose="020B0606020202030204" pitchFamily="34" charset="0"/>
                        </a:rPr>
                        <a:t>doses</a:t>
                      </a:r>
                      <a:r>
                        <a:rPr lang="pt-BR" sz="1500" i="0" baseline="0" dirty="0" smtClean="0">
                          <a:latin typeface="Arial Narrow" panose="020B0606020202030204" pitchFamily="34" charset="0"/>
                        </a:rPr>
                        <a:t> ( 0 – 6 meses)</a:t>
                      </a:r>
                    </a:p>
                    <a:p>
                      <a:endParaRPr lang="pt-BR" sz="1500" i="0" baseline="0" dirty="0" smtClean="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500" i="0" dirty="0" smtClean="0">
                          <a:latin typeface="Arial Narrow" panose="020B0606020202030204" pitchFamily="34" charset="0"/>
                        </a:rPr>
                        <a:t>2 doses</a:t>
                      </a:r>
                      <a:r>
                        <a:rPr lang="pt-BR" sz="1500" i="0" baseline="0" dirty="0" smtClean="0">
                          <a:latin typeface="Arial Narrow" panose="020B0606020202030204" pitchFamily="34" charset="0"/>
                        </a:rPr>
                        <a:t> ( 0 – 2 meses)</a:t>
                      </a:r>
                    </a:p>
                    <a:p>
                      <a:endParaRPr lang="pt-BR" sz="1500" i="0" dirty="0">
                        <a:latin typeface="Arial Narrow" panose="020B0606020202030204" pitchFamily="34" charset="0"/>
                      </a:endParaRPr>
                    </a:p>
                  </a:txBody>
                  <a:tcPr/>
                </a:tc>
                <a:tc>
                  <a:txBody>
                    <a:bodyPr/>
                    <a:lstStyle/>
                    <a:p>
                      <a:r>
                        <a:rPr lang="pt-BR" sz="1500" i="0" dirty="0" smtClean="0">
                          <a:latin typeface="Arial Narrow" panose="020B0606020202030204" pitchFamily="34" charset="0"/>
                        </a:rPr>
                        <a:t>9</a:t>
                      </a:r>
                      <a:r>
                        <a:rPr lang="pt-BR" sz="1500" i="0" baseline="0" dirty="0" smtClean="0">
                          <a:latin typeface="Arial Narrow" panose="020B0606020202030204" pitchFamily="34" charset="0"/>
                        </a:rPr>
                        <a:t> a 13 anos</a:t>
                      </a:r>
                    </a:p>
                    <a:p>
                      <a:endParaRPr lang="pt-BR" sz="1500" i="0" baseline="0" dirty="0" smtClean="0">
                        <a:latin typeface="Arial Narrow" panose="020B0606020202030204" pitchFamily="34" charset="0"/>
                      </a:endParaRPr>
                    </a:p>
                    <a:p>
                      <a:r>
                        <a:rPr lang="pt-BR" sz="1500" i="0" baseline="0" dirty="0" smtClean="0">
                          <a:latin typeface="Arial Narrow" panose="020B0606020202030204" pitchFamily="34" charset="0"/>
                        </a:rPr>
                        <a:t>Mulheres HIV+</a:t>
                      </a:r>
                    </a:p>
                    <a:p>
                      <a:r>
                        <a:rPr lang="pt-BR" sz="1500" i="0" baseline="0" dirty="0" smtClean="0">
                          <a:latin typeface="Arial Narrow" panose="020B0606020202030204" pitchFamily="34" charset="0"/>
                        </a:rPr>
                        <a:t>9 a 26 anos</a:t>
                      </a:r>
                      <a:endParaRPr lang="pt-BR" sz="1500" i="0" dirty="0">
                        <a:latin typeface="Arial Narrow" panose="020B060602020203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500" b="1" i="0" dirty="0" err="1" smtClean="0">
                          <a:solidFill>
                            <a:srgbClr val="FF0000"/>
                          </a:solidFill>
                          <a:latin typeface="Arial Narrow" panose="020B0606020202030204" pitchFamily="34" charset="0"/>
                        </a:rPr>
                        <a:t>dT</a:t>
                      </a:r>
                      <a:r>
                        <a:rPr lang="pt-BR" sz="1500" b="1" i="0" dirty="0" smtClean="0">
                          <a:solidFill>
                            <a:srgbClr val="FF0000"/>
                          </a:solidFill>
                          <a:latin typeface="Arial Narrow" panose="020B0606020202030204" pitchFamily="34" charset="0"/>
                        </a:rPr>
                        <a:t> (</a:t>
                      </a:r>
                      <a:r>
                        <a:rPr lang="pt-BR" sz="1500" b="1" i="0" baseline="0" dirty="0" smtClean="0">
                          <a:solidFill>
                            <a:srgbClr val="FF0000"/>
                          </a:solidFill>
                          <a:latin typeface="Arial Narrow" panose="020B0606020202030204" pitchFamily="34" charset="0"/>
                        </a:rPr>
                        <a:t> dupla tipo adulto</a:t>
                      </a:r>
                      <a:r>
                        <a:rPr lang="pt-BR" sz="1500" b="1" i="0" dirty="0" smtClean="0">
                          <a:solidFill>
                            <a:srgbClr val="FF0000"/>
                          </a:solidFill>
                          <a:latin typeface="Arial Narrow" panose="020B060602020203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500" b="1" i="0" dirty="0">
                        <a:solidFill>
                          <a:srgbClr val="FF0000"/>
                        </a:solidFill>
                        <a:latin typeface="Arial Narrow" panose="020B0606020202030204" pitchFamily="34" charset="0"/>
                      </a:endParaRPr>
                    </a:p>
                  </a:txBody>
                  <a:tcPr/>
                </a:tc>
                <a:tc>
                  <a:txBody>
                    <a:bodyPr/>
                    <a:lstStyle/>
                    <a:p>
                      <a:r>
                        <a:rPr lang="pt-BR" sz="1500" i="0" dirty="0" smtClean="0">
                          <a:solidFill>
                            <a:srgbClr val="FF0000"/>
                          </a:solidFill>
                          <a:latin typeface="Arial Narrow" panose="020B0606020202030204" pitchFamily="34" charset="0"/>
                        </a:rPr>
                        <a:t>Reforço</a:t>
                      </a:r>
                      <a:endParaRPr lang="pt-BR" sz="1500" i="0" dirty="0">
                        <a:solidFill>
                          <a:srgbClr val="FF0000"/>
                        </a:solidFill>
                        <a:latin typeface="Arial Narrow" panose="020B0606020202030204" pitchFamily="34" charset="0"/>
                      </a:endParaRPr>
                    </a:p>
                  </a:txBody>
                  <a:tcPr/>
                </a:tc>
                <a:tc>
                  <a:txBody>
                    <a:bodyPr/>
                    <a:lstStyle/>
                    <a:p>
                      <a:r>
                        <a:rPr lang="pt-BR" sz="1500" i="0" dirty="0" smtClean="0">
                          <a:solidFill>
                            <a:srgbClr val="FF0000"/>
                          </a:solidFill>
                          <a:latin typeface="Arial Narrow" panose="020B0606020202030204" pitchFamily="34" charset="0"/>
                        </a:rPr>
                        <a:t>A cada 10 anos</a:t>
                      </a:r>
                      <a:endParaRPr lang="pt-BR" sz="1500" i="0" dirty="0">
                        <a:solidFill>
                          <a:srgbClr val="FF0000"/>
                        </a:solidFill>
                        <a:latin typeface="Arial Narrow" panose="020B060602020203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500" b="1" i="0" dirty="0" smtClean="0">
                          <a:latin typeface="Arial Narrow" panose="020B0606020202030204" pitchFamily="34" charset="0"/>
                        </a:rPr>
                        <a:t>Vacina febre amarela </a:t>
                      </a:r>
                      <a:endParaRPr lang="pt-BR" sz="1500" i="0" dirty="0">
                        <a:latin typeface="Arial Narrow" panose="020B0606020202030204" pitchFamily="34" charset="0"/>
                      </a:endParaRPr>
                    </a:p>
                  </a:txBody>
                  <a:tcPr/>
                </a:tc>
                <a:tc>
                  <a:txBody>
                    <a:bodyPr/>
                    <a:lstStyle/>
                    <a:p>
                      <a:r>
                        <a:rPr lang="pt-BR" sz="1500" i="0" dirty="0" smtClean="0">
                          <a:latin typeface="Arial Narrow" panose="020B0606020202030204" pitchFamily="34" charset="0"/>
                        </a:rPr>
                        <a:t>2</a:t>
                      </a:r>
                      <a:r>
                        <a:rPr lang="pt-BR" sz="1500" i="0" baseline="0" dirty="0" smtClean="0">
                          <a:latin typeface="Arial Narrow" panose="020B0606020202030204" pitchFamily="34" charset="0"/>
                        </a:rPr>
                        <a:t> doses</a:t>
                      </a:r>
                    </a:p>
                  </a:txBody>
                  <a:tcPr/>
                </a:tc>
                <a:tc>
                  <a:txBody>
                    <a:bodyPr/>
                    <a:lstStyle/>
                    <a:p>
                      <a:endParaRPr lang="pt-BR" sz="1500" i="0" dirty="0">
                        <a:latin typeface="Arial Narrow" panose="020B0606020202030204" pitchFamily="34" charset="0"/>
                      </a:endParaRPr>
                    </a:p>
                  </a:txBody>
                  <a:tcPr/>
                </a:tc>
              </a:tr>
              <a:tr h="370840">
                <a:tc>
                  <a:txBody>
                    <a:bodyPr/>
                    <a:lstStyle/>
                    <a:p>
                      <a:pPr marL="0" indent="0" fontAlgn="auto">
                        <a:spcBef>
                          <a:spcPct val="20000"/>
                        </a:spcBef>
                        <a:spcAft>
                          <a:spcPts val="0"/>
                        </a:spcAft>
                        <a:buFont typeface="+mj-lt"/>
                        <a:buNone/>
                        <a:defRPr/>
                      </a:pPr>
                      <a:r>
                        <a:rPr lang="pt-BR" sz="1500" b="1" i="0" dirty="0" smtClean="0">
                          <a:solidFill>
                            <a:srgbClr val="FF0000"/>
                          </a:solidFill>
                          <a:latin typeface="Arial Narrow" panose="020B0606020202030204" pitchFamily="34" charset="0"/>
                        </a:rPr>
                        <a:t>Tríplice viral (Sarampo, rubéola, caxumba)  </a:t>
                      </a:r>
                      <a:endParaRPr lang="pt-BR" sz="1500" b="1" i="0" dirty="0">
                        <a:solidFill>
                          <a:srgbClr val="FF0000"/>
                        </a:solidFill>
                        <a:latin typeface="Arial Narrow" panose="020B0606020202030204" pitchFamily="34" charset="0"/>
                      </a:endParaRPr>
                    </a:p>
                  </a:txBody>
                  <a:tcPr/>
                </a:tc>
                <a:tc>
                  <a:txBody>
                    <a:bodyPr/>
                    <a:lstStyle/>
                    <a:p>
                      <a:r>
                        <a:rPr lang="pt-BR" sz="1500" i="0" dirty="0" smtClean="0">
                          <a:solidFill>
                            <a:srgbClr val="FF0000"/>
                          </a:solidFill>
                          <a:latin typeface="Arial Narrow" panose="020B0606020202030204" pitchFamily="34" charset="0"/>
                        </a:rPr>
                        <a:t>2 doses</a:t>
                      </a:r>
                    </a:p>
                    <a:p>
                      <a:r>
                        <a:rPr lang="pt-BR" sz="1500" i="0" dirty="0" smtClean="0">
                          <a:solidFill>
                            <a:srgbClr val="FF0000"/>
                          </a:solidFill>
                          <a:latin typeface="Arial Narrow" panose="020B0606020202030204" pitchFamily="34" charset="0"/>
                        </a:rPr>
                        <a:t>1 dose</a:t>
                      </a:r>
                      <a:endParaRPr lang="pt-BR" sz="1500" i="0" dirty="0">
                        <a:solidFill>
                          <a:srgbClr val="FF0000"/>
                        </a:solidFill>
                        <a:latin typeface="Arial Narrow" panose="020B0606020202030204" pitchFamily="34" charset="0"/>
                      </a:endParaRPr>
                    </a:p>
                  </a:txBody>
                  <a:tcPr/>
                </a:tc>
                <a:tc>
                  <a:txBody>
                    <a:bodyPr/>
                    <a:lstStyle/>
                    <a:p>
                      <a:r>
                        <a:rPr lang="pt-BR" sz="1500" i="0" dirty="0" smtClean="0">
                          <a:solidFill>
                            <a:srgbClr val="FF0000"/>
                          </a:solidFill>
                          <a:latin typeface="Arial Narrow" panose="020B0606020202030204" pitchFamily="34" charset="0"/>
                        </a:rPr>
                        <a:t>Até</a:t>
                      </a:r>
                      <a:r>
                        <a:rPr lang="pt-BR" sz="1500" i="0" baseline="0" dirty="0" smtClean="0">
                          <a:solidFill>
                            <a:srgbClr val="FF0000"/>
                          </a:solidFill>
                          <a:latin typeface="Arial Narrow" panose="020B0606020202030204" pitchFamily="34" charset="0"/>
                        </a:rPr>
                        <a:t> 19 anos</a:t>
                      </a:r>
                    </a:p>
                    <a:p>
                      <a:r>
                        <a:rPr lang="pt-BR" sz="1500" i="0" baseline="0" dirty="0" smtClean="0">
                          <a:solidFill>
                            <a:srgbClr val="FF0000"/>
                          </a:solidFill>
                          <a:latin typeface="Arial Narrow" panose="020B0606020202030204" pitchFamily="34" charset="0"/>
                        </a:rPr>
                        <a:t>20 a 49 anos</a:t>
                      </a:r>
                      <a:endParaRPr lang="pt-BR" sz="1500" i="0" dirty="0">
                        <a:solidFill>
                          <a:srgbClr val="FF0000"/>
                        </a:solidFill>
                        <a:latin typeface="Arial Narrow" panose="020B0606020202030204" pitchFamily="34" charset="0"/>
                      </a:endParaRPr>
                    </a:p>
                  </a:txBody>
                  <a:tcPr/>
                </a:tc>
              </a:tr>
              <a:tr h="370840">
                <a:tc>
                  <a:txBody>
                    <a:bodyPr/>
                    <a:lstStyle/>
                    <a:p>
                      <a:pPr marL="0" marR="0" indent="0" algn="l" defTabSz="914400" rtl="0" eaLnBrk="1" fontAlgn="auto" latinLnBrk="0" hangingPunct="1">
                        <a:lnSpc>
                          <a:spcPct val="100000"/>
                        </a:lnSpc>
                        <a:spcBef>
                          <a:spcPct val="20000"/>
                        </a:spcBef>
                        <a:spcAft>
                          <a:spcPts val="0"/>
                        </a:spcAft>
                        <a:buClrTx/>
                        <a:buSzTx/>
                        <a:buFont typeface="+mj-lt"/>
                        <a:buNone/>
                        <a:tabLst/>
                        <a:defRPr/>
                      </a:pPr>
                      <a:r>
                        <a:rPr lang="pt-BR" sz="1500" b="1" i="0" dirty="0" smtClean="0">
                          <a:latin typeface="Arial Narrow" panose="020B0606020202030204" pitchFamily="34" charset="0"/>
                        </a:rPr>
                        <a:t>Hepatite B</a:t>
                      </a:r>
                      <a:endParaRPr lang="pt-BR" sz="1500" b="1" i="0" dirty="0">
                        <a:latin typeface="Arial Narrow" panose="020B0606020202030204" pitchFamily="34" charset="0"/>
                      </a:endParaRPr>
                    </a:p>
                  </a:txBody>
                  <a:tcPr/>
                </a:tc>
                <a:tc>
                  <a:txBody>
                    <a:bodyPr/>
                    <a:lstStyle/>
                    <a:p>
                      <a:r>
                        <a:rPr lang="pt-BR" sz="1500" i="0" dirty="0" smtClean="0">
                          <a:latin typeface="Arial Narrow" panose="020B0606020202030204" pitchFamily="34" charset="0"/>
                        </a:rPr>
                        <a:t>3 dose</a:t>
                      </a:r>
                      <a:endParaRPr lang="pt-BR" sz="1500" i="0" dirty="0">
                        <a:latin typeface="Arial Narrow" panose="020B0606020202030204" pitchFamily="34" charset="0"/>
                      </a:endParaRPr>
                    </a:p>
                  </a:txBody>
                  <a:tcPr/>
                </a:tc>
                <a:tc>
                  <a:txBody>
                    <a:bodyPr/>
                    <a:lstStyle/>
                    <a:p>
                      <a:r>
                        <a:rPr lang="pt-BR" sz="1500" i="0" dirty="0" smtClean="0">
                          <a:latin typeface="Arial Narrow" panose="020B0606020202030204" pitchFamily="34" charset="0"/>
                        </a:rPr>
                        <a:t>Até</a:t>
                      </a:r>
                      <a:r>
                        <a:rPr lang="pt-BR" sz="1500" i="0" baseline="0" dirty="0" smtClean="0">
                          <a:latin typeface="Arial Narrow" panose="020B0606020202030204" pitchFamily="34" charset="0"/>
                        </a:rPr>
                        <a:t> 49 anos</a:t>
                      </a:r>
                      <a:endParaRPr lang="pt-BR" sz="1500" i="0" dirty="0">
                        <a:latin typeface="Arial Narrow" panose="020B0606020202030204" pitchFamily="34" charset="0"/>
                      </a:endParaRPr>
                    </a:p>
                  </a:txBody>
                  <a:tcPr/>
                </a:tc>
              </a:tr>
              <a:tr h="370840">
                <a:tc>
                  <a:txBody>
                    <a:bodyPr/>
                    <a:lstStyle/>
                    <a:p>
                      <a:pPr marL="0" marR="0" indent="0" algn="l" defTabSz="914400" rtl="0" eaLnBrk="1" fontAlgn="auto" latinLnBrk="0" hangingPunct="1">
                        <a:lnSpc>
                          <a:spcPct val="100000"/>
                        </a:lnSpc>
                        <a:spcBef>
                          <a:spcPct val="20000"/>
                        </a:spcBef>
                        <a:spcAft>
                          <a:spcPts val="0"/>
                        </a:spcAft>
                        <a:buClrTx/>
                        <a:buSzTx/>
                        <a:buFont typeface="+mj-lt"/>
                        <a:buNone/>
                        <a:tabLst/>
                        <a:defRPr/>
                      </a:pPr>
                      <a:r>
                        <a:rPr lang="pt-BR" sz="1500" b="1" i="0" dirty="0" err="1" smtClean="0">
                          <a:solidFill>
                            <a:srgbClr val="FF0000"/>
                          </a:solidFill>
                          <a:latin typeface="Arial Narrow" panose="020B0606020202030204" pitchFamily="34" charset="0"/>
                        </a:rPr>
                        <a:t>dTpa</a:t>
                      </a:r>
                      <a:endParaRPr lang="pt-BR" sz="1500" b="1" i="0" dirty="0">
                        <a:solidFill>
                          <a:srgbClr val="FF0000"/>
                        </a:solidFill>
                        <a:latin typeface="Arial Narrow" panose="020B0606020202030204" pitchFamily="34" charset="0"/>
                      </a:endParaRPr>
                    </a:p>
                  </a:txBody>
                  <a:tcPr/>
                </a:tc>
                <a:tc>
                  <a:txBody>
                    <a:bodyPr/>
                    <a:lstStyle/>
                    <a:p>
                      <a:r>
                        <a:rPr lang="pt-BR" sz="1500" i="0" dirty="0" smtClean="0">
                          <a:solidFill>
                            <a:srgbClr val="FF0000"/>
                          </a:solidFill>
                          <a:latin typeface="Arial Narrow" panose="020B0606020202030204" pitchFamily="34" charset="0"/>
                        </a:rPr>
                        <a:t>1</a:t>
                      </a:r>
                      <a:r>
                        <a:rPr lang="pt-BR" sz="1500" i="0" baseline="0" dirty="0" smtClean="0">
                          <a:solidFill>
                            <a:srgbClr val="FF0000"/>
                          </a:solidFill>
                          <a:latin typeface="Arial Narrow" panose="020B0606020202030204" pitchFamily="34" charset="0"/>
                        </a:rPr>
                        <a:t> dose</a:t>
                      </a:r>
                      <a:endParaRPr lang="pt-BR" sz="1500" i="0" dirty="0">
                        <a:solidFill>
                          <a:srgbClr val="FF0000"/>
                        </a:solidFill>
                        <a:latin typeface="Arial Narrow" panose="020B0606020202030204" pitchFamily="34" charset="0"/>
                      </a:endParaRP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pt-BR" sz="1500" b="0" i="0" u="none" strike="noStrike" cap="none" normalizeH="0" baseline="0" dirty="0" smtClean="0">
                          <a:ln>
                            <a:noFill/>
                          </a:ln>
                          <a:solidFill>
                            <a:srgbClr val="FF0000"/>
                          </a:solidFill>
                          <a:effectLst/>
                          <a:latin typeface="Arial Narrow" panose="020B0606020202030204" pitchFamily="34" charset="0"/>
                          <a:ea typeface="ＭＳ Ｐゴシック" pitchFamily="34" charset="-128"/>
                        </a:rPr>
                        <a:t>Gestante </a:t>
                      </a:r>
                      <a:r>
                        <a:rPr lang="pt-BR" sz="1500" b="0" kern="1200" dirty="0" smtClean="0">
                          <a:solidFill>
                            <a:srgbClr val="FF0000"/>
                          </a:solidFill>
                          <a:effectLst/>
                          <a:latin typeface="Arial Narrow" panose="020B0606020202030204" pitchFamily="34" charset="0"/>
                          <a:ea typeface="+mn-ea"/>
                          <a:cs typeface="+mn-cs"/>
                        </a:rPr>
                        <a:t>entre a 27ª e a 36ª semana de gestação e profissionais de saúde (</a:t>
                      </a:r>
                      <a:r>
                        <a:rPr lang="pt-BR" sz="1500" kern="1200" dirty="0" smtClean="0">
                          <a:solidFill>
                            <a:srgbClr val="FF0000"/>
                          </a:solidFill>
                          <a:effectLst/>
                          <a:latin typeface="Arial Narrow" panose="020B0606020202030204" pitchFamily="34" charset="0"/>
                          <a:ea typeface="+mn-ea"/>
                          <a:cs typeface="+mn-cs"/>
                        </a:rPr>
                        <a:t>unidade de internação neonatal</a:t>
                      </a:r>
                      <a:r>
                        <a:rPr lang="pt-BR" sz="1500" b="0" kern="1200" dirty="0" smtClean="0">
                          <a:solidFill>
                            <a:srgbClr val="FF0000"/>
                          </a:solidFill>
                          <a:effectLst/>
                          <a:latin typeface="Arial Narrow" panose="020B0606020202030204" pitchFamily="34" charset="0"/>
                          <a:ea typeface="+mn-ea"/>
                          <a:cs typeface="+mn-cs"/>
                        </a:rPr>
                        <a:t> ). </a:t>
                      </a:r>
                      <a:endParaRPr kumimoji="0" lang="pt-BR" sz="1500" b="0" i="0" u="none" strike="noStrike" cap="none" normalizeH="0" baseline="0" dirty="0" smtClean="0">
                        <a:ln>
                          <a:noFill/>
                        </a:ln>
                        <a:solidFill>
                          <a:srgbClr val="FF0000"/>
                        </a:solidFill>
                        <a:effectLst/>
                        <a:latin typeface="Arial Narrow" panose="020B0606020202030204" pitchFamily="34" charset="0"/>
                        <a:ea typeface="ＭＳ Ｐゴシック" pitchFamily="34" charset="-128"/>
                      </a:endParaRPr>
                    </a:p>
                  </a:txBody>
                  <a:tcPr/>
                </a:tc>
              </a:tr>
            </a:tbl>
          </a:graphicData>
        </a:graphic>
      </p:graphicFrame>
    </p:spTree>
    <p:extLst>
      <p:ext uri="{BB962C8B-B14F-4D97-AF65-F5344CB8AC3E}">
        <p14:creationId xmlns:p14="http://schemas.microsoft.com/office/powerpoint/2010/main" val="25235071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357158" y="285728"/>
            <a:ext cx="8643998" cy="857272"/>
          </a:xfrm>
        </p:spPr>
        <p:txBody>
          <a:bodyPr/>
          <a:lstStyle/>
          <a:p>
            <a:r>
              <a:rPr lang="en-US" sz="2800" dirty="0" smtClean="0">
                <a:solidFill>
                  <a:srgbClr val="800000"/>
                </a:solidFill>
              </a:rPr>
              <a:t>PNI: </a:t>
            </a:r>
            <a:r>
              <a:rPr lang="en-US" sz="2800" dirty="0" err="1" smtClean="0">
                <a:solidFill>
                  <a:srgbClr val="800000"/>
                </a:solidFill>
              </a:rPr>
              <a:t>Campanhas</a:t>
            </a:r>
            <a:endParaRPr lang="pt-BR" sz="2800" dirty="0">
              <a:solidFill>
                <a:srgbClr val="800000"/>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1472756430"/>
              </p:ext>
            </p:extLst>
          </p:nvPr>
        </p:nvGraphicFramePr>
        <p:xfrm>
          <a:off x="714348" y="1357298"/>
          <a:ext cx="7920882" cy="4699000"/>
        </p:xfrm>
        <a:graphic>
          <a:graphicData uri="http://schemas.openxmlformats.org/drawingml/2006/table">
            <a:tbl>
              <a:tblPr firstRow="1" bandRow="1">
                <a:tableStyleId>{5C22544A-7EE6-4342-B048-85BDC9FD1C3A}</a:tableStyleId>
              </a:tblPr>
              <a:tblGrid>
                <a:gridCol w="1320950"/>
                <a:gridCol w="2304256"/>
                <a:gridCol w="4295676"/>
              </a:tblGrid>
              <a:tr h="370840">
                <a:tc>
                  <a:txBody>
                    <a:bodyPr/>
                    <a:lstStyle/>
                    <a:p>
                      <a:r>
                        <a:rPr lang="pt-BR" sz="1400" i="0" dirty="0" smtClean="0">
                          <a:latin typeface="Arial Narrow" panose="020B0606020202030204" pitchFamily="34" charset="0"/>
                        </a:rPr>
                        <a:t>VACINA</a:t>
                      </a:r>
                      <a:endParaRPr lang="pt-BR" sz="1400" i="0" dirty="0">
                        <a:latin typeface="Arial Narrow" panose="020B0606020202030204" pitchFamily="34" charset="0"/>
                      </a:endParaRPr>
                    </a:p>
                  </a:txBody>
                  <a:tcPr/>
                </a:tc>
                <a:tc>
                  <a:txBody>
                    <a:bodyPr/>
                    <a:lstStyle/>
                    <a:p>
                      <a:r>
                        <a:rPr lang="pt-BR" sz="1400" i="0" dirty="0" smtClean="0">
                          <a:latin typeface="Arial Narrow" panose="020B0606020202030204" pitchFamily="34" charset="0"/>
                        </a:rPr>
                        <a:t>ESQUEMA</a:t>
                      </a:r>
                      <a:r>
                        <a:rPr lang="pt-BR" sz="1400" i="0" baseline="0" dirty="0" smtClean="0">
                          <a:latin typeface="Arial Narrow" panose="020B0606020202030204" pitchFamily="34" charset="0"/>
                        </a:rPr>
                        <a:t> VACINAL</a:t>
                      </a:r>
                      <a:endParaRPr lang="pt-BR" sz="1400" i="0" dirty="0">
                        <a:latin typeface="Arial Narrow" panose="020B0606020202030204" pitchFamily="34" charset="0"/>
                      </a:endParaRPr>
                    </a:p>
                  </a:txBody>
                  <a:tcPr/>
                </a:tc>
                <a:tc>
                  <a:txBody>
                    <a:bodyPr/>
                    <a:lstStyle/>
                    <a:p>
                      <a:r>
                        <a:rPr lang="pt-BR" sz="1400" i="0" dirty="0" smtClean="0">
                          <a:latin typeface="Arial Narrow" panose="020B0606020202030204" pitchFamily="34" charset="0"/>
                        </a:rPr>
                        <a:t>População</a:t>
                      </a:r>
                      <a:r>
                        <a:rPr lang="pt-BR" sz="1400" i="0" baseline="0" dirty="0" smtClean="0">
                          <a:latin typeface="Arial Narrow" panose="020B0606020202030204" pitchFamily="34" charset="0"/>
                        </a:rPr>
                        <a:t> alvo</a:t>
                      </a:r>
                      <a:endParaRPr lang="pt-BR" sz="1400" i="0" dirty="0">
                        <a:latin typeface="Arial Narrow" panose="020B060602020203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i="0" dirty="0" smtClean="0">
                          <a:latin typeface="Arial Narrow" panose="020B0606020202030204" pitchFamily="34" charset="0"/>
                        </a:rPr>
                        <a:t>INFLUENZA</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400" i="0" dirty="0">
                        <a:latin typeface="Arial Narrow" panose="020B0606020202030204" pitchFamily="34" charset="0"/>
                      </a:endParaRPr>
                    </a:p>
                  </a:txBody>
                  <a:tcPr/>
                </a:tc>
                <a:tc>
                  <a:txBody>
                    <a:bodyPr/>
                    <a:lstStyle/>
                    <a:p>
                      <a:r>
                        <a:rPr lang="pt-BR" sz="1400" i="0" dirty="0" smtClean="0">
                          <a:latin typeface="Arial Narrow" panose="020B0606020202030204" pitchFamily="34" charset="0"/>
                        </a:rPr>
                        <a:t>1 dose</a:t>
                      </a:r>
                      <a:r>
                        <a:rPr lang="pt-BR" sz="1400" i="0" baseline="0" dirty="0" smtClean="0">
                          <a:latin typeface="Arial Narrow" panose="020B0606020202030204" pitchFamily="34" charset="0"/>
                        </a:rPr>
                        <a:t> anual</a:t>
                      </a:r>
                    </a:p>
                    <a:p>
                      <a:endParaRPr lang="pt-BR" sz="1400" i="0" dirty="0">
                        <a:latin typeface="Arial Narrow" panose="020B0606020202030204" pitchFamily="34" charset="0"/>
                      </a:endParaRPr>
                    </a:p>
                  </a:txBody>
                  <a:tcPr/>
                </a:tc>
                <a:tc>
                  <a:txBody>
                    <a:bodyPr/>
                    <a:lstStyle/>
                    <a:p>
                      <a:endParaRPr lang="pt-BR" sz="1400" i="0" dirty="0" smtClean="0">
                        <a:latin typeface="Arial Narrow" panose="020B0606020202030204" pitchFamily="34" charset="0"/>
                      </a:endParaRPr>
                    </a:p>
                    <a:p>
                      <a:pPr marL="0" lvl="1" indent="-285750" algn="l" defTabSz="914400" rtl="0" eaLnBrk="1" latinLnBrk="0" hangingPunct="1">
                        <a:buFont typeface="Arial" panose="020B0604020202020204" pitchFamily="34" charset="0"/>
                        <a:buChar char="•"/>
                        <a:defRPr/>
                      </a:pPr>
                      <a:r>
                        <a:rPr lang="pt-BR" altLang="pt-BR" sz="1400" i="0" kern="1200" dirty="0" smtClean="0">
                          <a:solidFill>
                            <a:schemeClr val="dk1"/>
                          </a:solidFill>
                          <a:latin typeface="Arial Narrow" panose="020B0606020202030204" pitchFamily="34" charset="0"/>
                          <a:ea typeface="+mn-ea"/>
                          <a:cs typeface="+mn-cs"/>
                        </a:rPr>
                        <a:t>crianças de 6 meses a menores de 5 anos de idade</a:t>
                      </a:r>
                    </a:p>
                    <a:p>
                      <a:pPr marL="0" lvl="1" indent="-285750" algn="l" defTabSz="914400" rtl="0" eaLnBrk="1" latinLnBrk="0" hangingPunct="1">
                        <a:buFont typeface="Arial" panose="020B0604020202020204" pitchFamily="34" charset="0"/>
                        <a:buChar char="•"/>
                        <a:defRPr/>
                      </a:pPr>
                      <a:r>
                        <a:rPr lang="pt-BR" altLang="pt-BR" sz="1400" i="0" kern="1200" dirty="0" smtClean="0">
                          <a:solidFill>
                            <a:schemeClr val="dk1"/>
                          </a:solidFill>
                          <a:latin typeface="Arial Narrow" panose="020B0606020202030204" pitchFamily="34" charset="0"/>
                          <a:ea typeface="+mn-ea"/>
                          <a:cs typeface="+mn-cs"/>
                        </a:rPr>
                        <a:t> gestantes em qualquer período gestacional</a:t>
                      </a:r>
                    </a:p>
                    <a:p>
                      <a:pPr marL="0" lvl="1" indent="-285750" algn="l" defTabSz="914400" rtl="0" eaLnBrk="1" latinLnBrk="0" hangingPunct="1">
                        <a:buFont typeface="Arial" panose="020B0604020202020204" pitchFamily="34" charset="0"/>
                        <a:buChar char="•"/>
                        <a:defRPr/>
                      </a:pPr>
                      <a:r>
                        <a:rPr lang="pt-BR" altLang="pt-BR" sz="1400" i="0" kern="1200" dirty="0" smtClean="0">
                          <a:solidFill>
                            <a:schemeClr val="dk1"/>
                          </a:solidFill>
                          <a:latin typeface="Arial Narrow" panose="020B0606020202030204" pitchFamily="34" charset="0"/>
                          <a:ea typeface="+mn-ea"/>
                          <a:cs typeface="+mn-cs"/>
                        </a:rPr>
                        <a:t>puérperas</a:t>
                      </a:r>
                    </a:p>
                    <a:p>
                      <a:pPr marL="0" lvl="1" indent="-285750" algn="l" defTabSz="914400" rtl="0" eaLnBrk="1" latinLnBrk="0" hangingPunct="1">
                        <a:buFont typeface="Arial" panose="020B0604020202020204" pitchFamily="34" charset="0"/>
                        <a:buChar char="•"/>
                        <a:defRPr/>
                      </a:pPr>
                      <a:r>
                        <a:rPr lang="pt-BR" altLang="pt-BR" sz="1400" i="0" kern="1200" dirty="0" smtClean="0">
                          <a:solidFill>
                            <a:schemeClr val="dk1"/>
                          </a:solidFill>
                          <a:latin typeface="Arial Narrow" panose="020B0606020202030204" pitchFamily="34" charset="0"/>
                          <a:ea typeface="+mn-ea"/>
                          <a:cs typeface="+mn-cs"/>
                        </a:rPr>
                        <a:t>população maior de 60 anos de idade</a:t>
                      </a:r>
                    </a:p>
                    <a:p>
                      <a:pPr marL="0" lvl="1" indent="-285750" algn="l" defTabSz="914400" rtl="0" eaLnBrk="1" latinLnBrk="0" hangingPunct="1">
                        <a:buFont typeface="Arial" panose="020B0604020202020204" pitchFamily="34" charset="0"/>
                        <a:buChar char="•"/>
                        <a:defRPr/>
                      </a:pPr>
                      <a:r>
                        <a:rPr lang="pt-BR" altLang="pt-BR" sz="1400" i="0" kern="1200" dirty="0" smtClean="0">
                          <a:solidFill>
                            <a:schemeClr val="dk1"/>
                          </a:solidFill>
                          <a:latin typeface="Arial Narrow" panose="020B0606020202030204" pitchFamily="34" charset="0"/>
                          <a:ea typeface="+mn-ea"/>
                          <a:cs typeface="+mn-cs"/>
                        </a:rPr>
                        <a:t>Povos indígenas</a:t>
                      </a:r>
                    </a:p>
                    <a:p>
                      <a:pPr marL="0" lvl="1" indent="-285750" algn="l" defTabSz="914400" rtl="0" eaLnBrk="1" latinLnBrk="0" hangingPunct="1">
                        <a:buFont typeface="Arial" panose="020B0604020202020204" pitchFamily="34" charset="0"/>
                        <a:buChar char="•"/>
                        <a:defRPr/>
                      </a:pPr>
                      <a:r>
                        <a:rPr lang="pt-BR" altLang="pt-BR" sz="1400" i="0" kern="1200" dirty="0" smtClean="0">
                          <a:solidFill>
                            <a:schemeClr val="dk1"/>
                          </a:solidFill>
                          <a:latin typeface="Arial Narrow" panose="020B0606020202030204" pitchFamily="34" charset="0"/>
                          <a:ea typeface="+mn-ea"/>
                          <a:cs typeface="+mn-cs"/>
                        </a:rPr>
                        <a:t>população privada de liberdade e </a:t>
                      </a:r>
                      <a:r>
                        <a:rPr lang="pt-BR" sz="1400" kern="1200" dirty="0" smtClean="0">
                          <a:solidFill>
                            <a:schemeClr val="dk1"/>
                          </a:solidFill>
                          <a:effectLst/>
                          <a:latin typeface="Arial Narrow" panose="020B0606020202030204" pitchFamily="34" charset="0"/>
                          <a:ea typeface="+mn-ea"/>
                          <a:cs typeface="+mn-cs"/>
                        </a:rPr>
                        <a:t>os funcionários do sistema prisional</a:t>
                      </a:r>
                      <a:endParaRPr lang="pt-PT" altLang="pt-BR" sz="1400" i="0" kern="1200" dirty="0" smtClean="0">
                        <a:solidFill>
                          <a:schemeClr val="dk1"/>
                        </a:solidFill>
                        <a:latin typeface="Arial Narrow" panose="020B0606020202030204" pitchFamily="34" charset="0"/>
                        <a:ea typeface="+mn-ea"/>
                        <a:cs typeface="+mn-cs"/>
                      </a:endParaRPr>
                    </a:p>
                    <a:p>
                      <a:pPr marL="0" lvl="1" indent="-285750" algn="l" defTabSz="914400" rtl="0" eaLnBrk="1" latinLnBrk="0" hangingPunct="1">
                        <a:buFont typeface="Arial" panose="020B0604020202020204" pitchFamily="34" charset="0"/>
                        <a:buChar char="•"/>
                        <a:defRPr/>
                      </a:pPr>
                      <a:r>
                        <a:rPr lang="pt-BR" altLang="pt-BR" sz="1400" i="0" kern="1200" dirty="0" smtClean="0">
                          <a:solidFill>
                            <a:schemeClr val="dk1"/>
                          </a:solidFill>
                          <a:latin typeface="Arial Narrow" panose="020B0606020202030204" pitchFamily="34" charset="0"/>
                          <a:ea typeface="+mn-ea"/>
                          <a:cs typeface="+mn-cs"/>
                        </a:rPr>
                        <a:t>trabalhadores de saúde </a:t>
                      </a:r>
                    </a:p>
                    <a:p>
                      <a:pPr marL="0" lvl="1" indent="-285750" algn="l" defTabSz="914400" rtl="0" eaLnBrk="1" latinLnBrk="0" hangingPunct="1">
                        <a:buFont typeface="Arial" panose="020B0604020202020204" pitchFamily="34" charset="0"/>
                        <a:buChar char="•"/>
                        <a:defRPr/>
                      </a:pPr>
                      <a:r>
                        <a:rPr lang="pt-BR" altLang="pt-BR" sz="1400" i="0" kern="1200" dirty="0" smtClean="0">
                          <a:solidFill>
                            <a:schemeClr val="dk1"/>
                          </a:solidFill>
                          <a:latin typeface="Arial Narrow" panose="020B0606020202030204" pitchFamily="34" charset="0"/>
                          <a:ea typeface="+mn-ea"/>
                          <a:cs typeface="+mn-cs"/>
                        </a:rPr>
                        <a:t>pessoas de 5 a 59 anos portadoras de doenças crônicas (respiratórios, cardíacos, renais, hepáticos, neurológicos, diabéticos, obesos, </a:t>
                      </a:r>
                      <a:r>
                        <a:rPr lang="pt-BR" altLang="pt-BR" sz="1400" i="0" kern="1200" dirty="0" err="1" smtClean="0">
                          <a:solidFill>
                            <a:schemeClr val="dk1"/>
                          </a:solidFill>
                          <a:latin typeface="Arial Narrow" panose="020B0606020202030204" pitchFamily="34" charset="0"/>
                          <a:ea typeface="+mn-ea"/>
                          <a:cs typeface="+mn-cs"/>
                        </a:rPr>
                        <a:t>imunossuprimidos</a:t>
                      </a:r>
                      <a:r>
                        <a:rPr lang="pt-BR" altLang="pt-BR" sz="1400" i="0" kern="1200" dirty="0" smtClean="0">
                          <a:solidFill>
                            <a:schemeClr val="dk1"/>
                          </a:solidFill>
                          <a:latin typeface="Arial Narrow" panose="020B0606020202030204" pitchFamily="34" charset="0"/>
                          <a:ea typeface="+mn-ea"/>
                          <a:cs typeface="+mn-cs"/>
                        </a:rPr>
                        <a:t> e transplantados) ou condições  especiais</a:t>
                      </a:r>
                      <a:endParaRPr lang="pt-PT" altLang="pt-BR" sz="1400" i="0" kern="1200" dirty="0" smtClean="0">
                        <a:solidFill>
                          <a:schemeClr val="dk1"/>
                        </a:solidFill>
                        <a:latin typeface="Arial Narrow" panose="020B0606020202030204" pitchFamily="34" charset="0"/>
                        <a:ea typeface="+mn-ea"/>
                        <a:cs typeface="+mn-cs"/>
                      </a:endParaRPr>
                    </a:p>
                    <a:p>
                      <a:endParaRPr lang="pt-BR" sz="1400" i="0" dirty="0" smtClean="0">
                        <a:latin typeface="Arial Narrow" panose="020B0606020202030204" pitchFamily="34" charset="0"/>
                      </a:endParaRPr>
                    </a:p>
                    <a:p>
                      <a:endParaRPr lang="pt-BR" sz="1400" i="0" dirty="0">
                        <a:latin typeface="Arial Narrow" panose="020B060602020203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i="0" dirty="0" smtClean="0">
                          <a:latin typeface="Arial Narrow" panose="020B0606020202030204" pitchFamily="34" charset="0"/>
                        </a:rPr>
                        <a:t>Poliomielite</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400" b="1" i="0" dirty="0">
                        <a:latin typeface="Arial Narrow" panose="020B0606020202030204" pitchFamily="34" charset="0"/>
                      </a:endParaRPr>
                    </a:p>
                  </a:txBody>
                  <a:tcPr/>
                </a:tc>
                <a:tc>
                  <a:txBody>
                    <a:bodyPr/>
                    <a:lstStyle/>
                    <a:p>
                      <a:r>
                        <a:rPr lang="pt-BR" sz="1400" i="0" dirty="0" smtClean="0">
                          <a:latin typeface="Arial Narrow" panose="020B0606020202030204" pitchFamily="34" charset="0"/>
                        </a:rPr>
                        <a:t>1 dose</a:t>
                      </a:r>
                      <a:r>
                        <a:rPr lang="pt-BR" sz="1400" i="0" baseline="0" dirty="0" smtClean="0">
                          <a:latin typeface="Arial Narrow" panose="020B0606020202030204" pitchFamily="34" charset="0"/>
                        </a:rPr>
                        <a:t> indiscriminada</a:t>
                      </a:r>
                      <a:endParaRPr lang="pt-BR" sz="1400" i="0" dirty="0">
                        <a:latin typeface="Arial Narrow" panose="020B0606020202030204" pitchFamily="34" charset="0"/>
                      </a:endParaRPr>
                    </a:p>
                  </a:txBody>
                  <a:tcPr/>
                </a:tc>
                <a:tc>
                  <a:txBody>
                    <a:bodyPr/>
                    <a:lstStyle/>
                    <a:p>
                      <a:r>
                        <a:rPr lang="pt-BR" sz="1400" i="0" dirty="0" smtClean="0">
                          <a:latin typeface="Arial Narrow" panose="020B0606020202030204" pitchFamily="34" charset="0"/>
                        </a:rPr>
                        <a:t>6 meses a 4 anos</a:t>
                      </a:r>
                      <a:endParaRPr lang="pt-BR" sz="1400" i="0" dirty="0">
                        <a:latin typeface="Arial Narrow" panose="020B060602020203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i="0" dirty="0" smtClean="0">
                          <a:latin typeface="Arial Narrow" panose="020B0606020202030204" pitchFamily="34" charset="0"/>
                        </a:rPr>
                        <a:t>Sarampo (seguimento)</a:t>
                      </a:r>
                      <a:endParaRPr lang="pt-BR" sz="1400" i="0" dirty="0">
                        <a:latin typeface="Arial Narrow" panose="020B0606020202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i="0" dirty="0" smtClean="0">
                          <a:latin typeface="Arial Narrow" panose="020B0606020202030204" pitchFamily="34" charset="0"/>
                        </a:rPr>
                        <a:t>1 dose</a:t>
                      </a:r>
                      <a:r>
                        <a:rPr lang="pt-BR" sz="1400" i="0" baseline="0" dirty="0" smtClean="0">
                          <a:latin typeface="Arial Narrow" panose="020B0606020202030204" pitchFamily="34" charset="0"/>
                        </a:rPr>
                        <a:t> indiscriminada</a:t>
                      </a:r>
                      <a:endParaRPr lang="pt-BR" sz="1400" i="0" dirty="0" smtClean="0">
                        <a:latin typeface="Arial Narrow" panose="020B0606020202030204" pitchFamily="34" charset="0"/>
                      </a:endParaRPr>
                    </a:p>
                    <a:p>
                      <a:endParaRPr lang="pt-BR" sz="1400" i="0" baseline="0" dirty="0" smtClean="0">
                        <a:latin typeface="Arial Narrow" panose="020B0606020202030204" pitchFamily="34" charset="0"/>
                      </a:endParaRPr>
                    </a:p>
                  </a:txBody>
                  <a:tcPr/>
                </a:tc>
                <a:tc>
                  <a:txBody>
                    <a:bodyPr/>
                    <a:lstStyle/>
                    <a:p>
                      <a:r>
                        <a:rPr lang="pt-BR" sz="1400" i="0" dirty="0" smtClean="0">
                          <a:latin typeface="Arial Narrow" panose="020B0606020202030204" pitchFamily="34" charset="0"/>
                        </a:rPr>
                        <a:t>A</a:t>
                      </a:r>
                      <a:r>
                        <a:rPr lang="pt-BR" sz="1400" i="0" baseline="0" dirty="0" smtClean="0">
                          <a:latin typeface="Arial Narrow" panose="020B0606020202030204" pitchFamily="34" charset="0"/>
                        </a:rPr>
                        <a:t> depender da situação epidemiológica (crianças  12 meses ≤ 5 anos de idade)</a:t>
                      </a:r>
                      <a:endParaRPr lang="pt-BR" sz="1400" i="0" dirty="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3624889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2"/>
          <p:cNvSpPr>
            <a:spLocks noChangeArrowheads="1"/>
          </p:cNvSpPr>
          <p:nvPr/>
        </p:nvSpPr>
        <p:spPr bwMode="auto">
          <a:xfrm>
            <a:off x="0" y="0"/>
            <a:ext cx="9144000" cy="6858000"/>
          </a:xfrm>
          <a:prstGeom prst="rect">
            <a:avLst/>
          </a:prstGeom>
          <a:solidFill>
            <a:srgbClr val="083E8E"/>
          </a:solidFill>
          <a:ln w="9525" algn="ctr">
            <a:solidFill>
              <a:schemeClr val="tx1"/>
            </a:solidFill>
            <a:round/>
            <a:headEnd/>
            <a:tailEnd/>
          </a:ln>
        </p:spPr>
        <p:txBody>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en-US" altLang="pt-BR" b="1">
              <a:solidFill>
                <a:schemeClr val="bg1"/>
              </a:solidFill>
              <a:latin typeface="Arial Narrow" pitchFamily="34" charset="0"/>
            </a:endParaRPr>
          </a:p>
        </p:txBody>
      </p:sp>
      <p:sp>
        <p:nvSpPr>
          <p:cNvPr id="3" name="Text Box 8"/>
          <p:cNvSpPr txBox="1">
            <a:spLocks noChangeArrowheads="1"/>
          </p:cNvSpPr>
          <p:nvPr/>
        </p:nvSpPr>
        <p:spPr bwMode="auto">
          <a:xfrm>
            <a:off x="1409700" y="260350"/>
            <a:ext cx="63246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r>
              <a:rPr lang="pt-BR" altLang="pt-BR" sz="1400" b="1">
                <a:solidFill>
                  <a:srgbClr val="FFFFFF"/>
                </a:solidFill>
              </a:rPr>
              <a:t>Endereço eletrônico da</a:t>
            </a:r>
          </a:p>
          <a:p>
            <a:pPr algn="ctr">
              <a:spcAft>
                <a:spcPts val="1200"/>
              </a:spcAft>
            </a:pPr>
            <a:r>
              <a:rPr lang="pt-BR" altLang="pt-BR" sz="1400" b="1">
                <a:solidFill>
                  <a:srgbClr val="FFFFFF"/>
                </a:solidFill>
              </a:rPr>
              <a:t>Secretaria de Vigilância em Saúde:</a:t>
            </a:r>
          </a:p>
          <a:p>
            <a:pPr algn="ctr">
              <a:spcAft>
                <a:spcPts val="600"/>
              </a:spcAft>
            </a:pPr>
            <a:r>
              <a:rPr lang="pt-BR" altLang="pt-BR" b="1">
                <a:solidFill>
                  <a:srgbClr val="FFFFFF"/>
                </a:solidFill>
              </a:rPr>
              <a:t>www.saude.gov.br/svs</a:t>
            </a:r>
          </a:p>
          <a:p>
            <a:pPr algn="ctr"/>
            <a:endParaRPr lang="pt-BR" altLang="pt-BR" b="1">
              <a:solidFill>
                <a:srgbClr val="FFFFFF"/>
              </a:solidFill>
            </a:endParaRPr>
          </a:p>
          <a:p>
            <a:pPr algn="ctr">
              <a:lnSpc>
                <a:spcPct val="120000"/>
              </a:lnSpc>
            </a:pPr>
            <a:r>
              <a:rPr lang="pt-PT" altLang="pt-BR" sz="1700" b="1">
                <a:solidFill>
                  <a:srgbClr val="FFFFFF"/>
                </a:solidFill>
              </a:rPr>
              <a:t>Disque Notifica</a:t>
            </a:r>
          </a:p>
          <a:p>
            <a:pPr algn="ctr">
              <a:lnSpc>
                <a:spcPct val="120000"/>
              </a:lnSpc>
            </a:pPr>
            <a:r>
              <a:rPr lang="pt-PT" altLang="pt-BR" sz="1700" b="1">
                <a:solidFill>
                  <a:srgbClr val="FFFFFF"/>
                </a:solidFill>
              </a:rPr>
              <a:t>0800-644-6645</a:t>
            </a:r>
          </a:p>
          <a:p>
            <a:pPr algn="ctr">
              <a:lnSpc>
                <a:spcPct val="120000"/>
              </a:lnSpc>
            </a:pPr>
            <a:r>
              <a:rPr lang="pt-PT" altLang="pt-BR" sz="1700" b="1">
                <a:solidFill>
                  <a:srgbClr val="FFFFFF"/>
                </a:solidFill>
              </a:rPr>
              <a:t>notifica@saude.gov.br</a:t>
            </a:r>
          </a:p>
        </p:txBody>
      </p:sp>
      <p:pic>
        <p:nvPicPr>
          <p:cNvPr id="4" name="Imagem 5" descr="D:\_Sabrina_arquivos\TRABALHO\logos Nucom\ASSINATURA SVS MS GF_2015\ASS_SVS_MS_GF_CMYK_2015_branca.png"/>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916238" y="5300663"/>
            <a:ext cx="33115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2"/>
          <p:cNvSpPr txBox="1">
            <a:spLocks noChangeArrowheads="1"/>
          </p:cNvSpPr>
          <p:nvPr/>
        </p:nvSpPr>
        <p:spPr bwMode="auto">
          <a:xfrm>
            <a:off x="1114425" y="4284663"/>
            <a:ext cx="74898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r>
              <a:rPr lang="en-US" altLang="pt-BR" sz="2800" b="1">
                <a:solidFill>
                  <a:schemeClr val="bg1"/>
                </a:solidFill>
                <a:latin typeface="Arial Narrow" pitchFamily="34" charset="0"/>
              </a:rPr>
              <a:t>cgpni@saude.gov.br</a:t>
            </a:r>
            <a:endParaRPr lang="pt-BR" altLang="pt-BR" sz="2800" b="1">
              <a:solidFill>
                <a:schemeClr val="bg1"/>
              </a:solidFill>
              <a:latin typeface="Arial Narrow" pitchFamily="34" charset="0"/>
            </a:endParaRPr>
          </a:p>
        </p:txBody>
      </p:sp>
      <p:sp>
        <p:nvSpPr>
          <p:cNvPr id="6" name="Retângulo 1"/>
          <p:cNvSpPr>
            <a:spLocks noChangeArrowheads="1"/>
          </p:cNvSpPr>
          <p:nvPr/>
        </p:nvSpPr>
        <p:spPr bwMode="auto">
          <a:xfrm>
            <a:off x="2319338" y="3290888"/>
            <a:ext cx="4367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r>
              <a:rPr lang="en-US" altLang="pt-BR" sz="3600" b="1">
                <a:solidFill>
                  <a:schemeClr val="bg1"/>
                </a:solidFill>
                <a:latin typeface="Arial Narrow" pitchFamily="34" charset="0"/>
              </a:rPr>
              <a:t>Obrigada pela atenção!</a:t>
            </a:r>
          </a:p>
        </p:txBody>
      </p:sp>
    </p:spTree>
    <p:extLst>
      <p:ext uri="{BB962C8B-B14F-4D97-AF65-F5344CB8AC3E}">
        <p14:creationId xmlns:p14="http://schemas.microsoft.com/office/powerpoint/2010/main" val="4070404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442623" y="188640"/>
            <a:ext cx="8229600" cy="1143000"/>
          </a:xfrm>
        </p:spPr>
        <p:txBody>
          <a:bodyPr/>
          <a:lstStyle/>
          <a:p>
            <a:r>
              <a:rPr lang="pt-BR" dirty="0" smtClean="0">
                <a:solidFill>
                  <a:srgbClr val="800000"/>
                </a:solidFill>
              </a:rPr>
              <a:t>Vacina de Febre Amarela</a:t>
            </a:r>
            <a:endParaRPr lang="pt-BR" dirty="0">
              <a:solidFill>
                <a:srgbClr val="800000"/>
              </a:solidFill>
            </a:endParaRPr>
          </a:p>
        </p:txBody>
      </p:sp>
      <p:sp>
        <p:nvSpPr>
          <p:cNvPr id="5" name="Espaço Reservado para Texto 4"/>
          <p:cNvSpPr>
            <a:spLocks noGrp="1"/>
          </p:cNvSpPr>
          <p:nvPr>
            <p:ph type="body" idx="1"/>
          </p:nvPr>
        </p:nvSpPr>
        <p:spPr>
          <a:xfrm>
            <a:off x="364992" y="2996952"/>
            <a:ext cx="4040188" cy="639762"/>
          </a:xfrm>
        </p:spPr>
        <p:txBody>
          <a:bodyPr/>
          <a:lstStyle/>
          <a:p>
            <a:pPr marL="342900" indent="-342900">
              <a:buFont typeface="Wingdings" pitchFamily="2" charset="2"/>
              <a:buChar char="Ø"/>
            </a:pPr>
            <a:r>
              <a:rPr lang="pt-BR" dirty="0" smtClean="0">
                <a:solidFill>
                  <a:srgbClr val="800000"/>
                </a:solidFill>
              </a:rPr>
              <a:t>Indicação</a:t>
            </a:r>
            <a:endParaRPr lang="pt-BR" dirty="0">
              <a:solidFill>
                <a:srgbClr val="800000"/>
              </a:solidFill>
            </a:endParaRPr>
          </a:p>
        </p:txBody>
      </p:sp>
      <p:sp>
        <p:nvSpPr>
          <p:cNvPr id="2" name="Espaço Reservado para Conteúdo 1"/>
          <p:cNvSpPr>
            <a:spLocks noGrp="1"/>
          </p:cNvSpPr>
          <p:nvPr>
            <p:ph sz="half" idx="2"/>
          </p:nvPr>
        </p:nvSpPr>
        <p:spPr>
          <a:xfrm>
            <a:off x="426616" y="3717032"/>
            <a:ext cx="3425304" cy="1977083"/>
          </a:xfrm>
        </p:spPr>
        <p:txBody>
          <a:bodyPr/>
          <a:lstStyle/>
          <a:p>
            <a:pPr>
              <a:buFont typeface="Wingdings" pitchFamily="2" charset="2"/>
              <a:buChar char="ü"/>
            </a:pPr>
            <a:r>
              <a:rPr lang="pt-BR" dirty="0" smtClean="0"/>
              <a:t>Residentes/ viajantes ACRV e países com risco</a:t>
            </a:r>
          </a:p>
          <a:p>
            <a:pPr>
              <a:buFont typeface="Wingdings" pitchFamily="2" charset="2"/>
              <a:buChar char="ü"/>
            </a:pPr>
            <a:r>
              <a:rPr lang="pt-BR" dirty="0"/>
              <a:t>&gt;</a:t>
            </a:r>
            <a:r>
              <a:rPr lang="pt-BR" dirty="0" smtClean="0"/>
              <a:t> 9 meses</a:t>
            </a:r>
          </a:p>
          <a:p>
            <a:pPr marL="0" indent="0">
              <a:buNone/>
            </a:pPr>
            <a:endParaRPr lang="pt-BR" dirty="0"/>
          </a:p>
        </p:txBody>
      </p:sp>
      <p:sp>
        <p:nvSpPr>
          <p:cNvPr id="6" name="Espaço Reservado para Texto 5"/>
          <p:cNvSpPr>
            <a:spLocks noGrp="1"/>
          </p:cNvSpPr>
          <p:nvPr>
            <p:ph type="body" sz="quarter" idx="3"/>
          </p:nvPr>
        </p:nvSpPr>
        <p:spPr>
          <a:xfrm>
            <a:off x="3851920" y="1052736"/>
            <a:ext cx="5184576" cy="639762"/>
          </a:xfrm>
        </p:spPr>
        <p:txBody>
          <a:bodyPr/>
          <a:lstStyle/>
          <a:p>
            <a:pPr marL="342900" indent="-342900">
              <a:buFont typeface="Wingdings" pitchFamily="2" charset="2"/>
              <a:buChar char="Ø"/>
            </a:pPr>
            <a:r>
              <a:rPr lang="pt-BR" dirty="0" err="1" smtClean="0">
                <a:solidFill>
                  <a:srgbClr val="800000"/>
                </a:solidFill>
              </a:rPr>
              <a:t>Contra-indicação</a:t>
            </a:r>
            <a:r>
              <a:rPr lang="pt-BR" dirty="0" smtClean="0">
                <a:solidFill>
                  <a:srgbClr val="800000"/>
                </a:solidFill>
              </a:rPr>
              <a:t> / Precauções</a:t>
            </a:r>
            <a:endParaRPr lang="pt-BR" dirty="0">
              <a:solidFill>
                <a:srgbClr val="800000"/>
              </a:solidFill>
            </a:endParaRPr>
          </a:p>
        </p:txBody>
      </p:sp>
      <p:sp>
        <p:nvSpPr>
          <p:cNvPr id="4" name="Espaço Reservado para Conteúdo 3"/>
          <p:cNvSpPr>
            <a:spLocks noGrp="1"/>
          </p:cNvSpPr>
          <p:nvPr>
            <p:ph sz="quarter" idx="4"/>
          </p:nvPr>
        </p:nvSpPr>
        <p:spPr>
          <a:xfrm>
            <a:off x="4519410" y="1772816"/>
            <a:ext cx="4041775" cy="3951288"/>
          </a:xfrm>
        </p:spPr>
        <p:txBody>
          <a:bodyPr/>
          <a:lstStyle/>
          <a:p>
            <a:pPr>
              <a:buFont typeface="Wingdings" pitchFamily="2" charset="2"/>
              <a:buChar char="ü"/>
            </a:pPr>
            <a:r>
              <a:rPr lang="pt-BR" dirty="0" smtClean="0"/>
              <a:t>&lt; 6 meses</a:t>
            </a:r>
          </a:p>
          <a:p>
            <a:pPr>
              <a:buFont typeface="Wingdings" pitchFamily="2" charset="2"/>
              <a:buChar char="ü"/>
            </a:pPr>
            <a:r>
              <a:rPr lang="pt-BR" dirty="0" err="1" smtClean="0"/>
              <a:t>Imunodeprimido</a:t>
            </a:r>
            <a:r>
              <a:rPr lang="pt-BR" dirty="0" smtClean="0"/>
              <a:t> grave</a:t>
            </a:r>
          </a:p>
          <a:p>
            <a:pPr>
              <a:buFont typeface="Wingdings" pitchFamily="2" charset="2"/>
              <a:buChar char="ü"/>
            </a:pPr>
            <a:r>
              <a:rPr lang="pt-BR" dirty="0" smtClean="0"/>
              <a:t>Doenças autoimunes</a:t>
            </a:r>
          </a:p>
          <a:p>
            <a:pPr>
              <a:buFont typeface="Wingdings" pitchFamily="2" charset="2"/>
              <a:buChar char="ü"/>
            </a:pPr>
            <a:r>
              <a:rPr lang="pt-BR" dirty="0" smtClean="0"/>
              <a:t>Gestante</a:t>
            </a:r>
          </a:p>
          <a:p>
            <a:pPr>
              <a:buFont typeface="Wingdings" pitchFamily="2" charset="2"/>
              <a:buChar char="ü"/>
            </a:pPr>
            <a:r>
              <a:rPr lang="pt-BR" dirty="0" smtClean="0"/>
              <a:t>Mulheres amamentando</a:t>
            </a:r>
          </a:p>
          <a:p>
            <a:pPr>
              <a:buFont typeface="Wingdings" pitchFamily="2" charset="2"/>
              <a:buChar char="ü"/>
            </a:pPr>
            <a:r>
              <a:rPr lang="pt-BR" dirty="0" err="1" smtClean="0"/>
              <a:t>Primovacinação</a:t>
            </a:r>
            <a:r>
              <a:rPr lang="pt-BR" dirty="0" smtClean="0"/>
              <a:t>: </a:t>
            </a:r>
          </a:p>
          <a:p>
            <a:pPr marL="0" indent="0">
              <a:buNone/>
            </a:pPr>
            <a:r>
              <a:rPr lang="pt-BR" dirty="0" smtClean="0"/>
              <a:t>doença neurológica</a:t>
            </a:r>
          </a:p>
          <a:p>
            <a:pPr marL="0" indent="0">
              <a:buNone/>
            </a:pPr>
            <a:r>
              <a:rPr lang="pt-BR" dirty="0" smtClean="0"/>
              <a:t>&gt; 60 anos</a:t>
            </a:r>
          </a:p>
          <a:p>
            <a:pPr marL="0" indent="0">
              <a:buNone/>
            </a:pPr>
            <a:r>
              <a:rPr lang="pt-BR" dirty="0" smtClean="0"/>
              <a:t>Reação anafilática ao ovo galinha</a:t>
            </a:r>
            <a:endParaRPr lang="pt-BR" dirty="0"/>
          </a:p>
        </p:txBody>
      </p:sp>
      <p:sp>
        <p:nvSpPr>
          <p:cNvPr id="9" name="Espaço Reservado para Texto 4"/>
          <p:cNvSpPr txBox="1">
            <a:spLocks/>
          </p:cNvSpPr>
          <p:nvPr/>
        </p:nvSpPr>
        <p:spPr>
          <a:xfrm>
            <a:off x="421232" y="1514573"/>
            <a:ext cx="4040188" cy="936104"/>
          </a:xfrm>
          <a:prstGeom prst="rect">
            <a:avLst/>
          </a:prstGeom>
        </p:spPr>
        <p:txBody>
          <a:bodyPr anchor="b"/>
          <a:lstStyle>
            <a:lvl1pPr marL="0" indent="0" algn="l" rtl="0" eaLnBrk="0" fontAlgn="base" hangingPunct="0">
              <a:spcBef>
                <a:spcPct val="20000"/>
              </a:spcBef>
              <a:spcAft>
                <a:spcPct val="0"/>
              </a:spcAft>
              <a:buNone/>
              <a:defRPr sz="2400" b="1">
                <a:solidFill>
                  <a:schemeClr val="tx1"/>
                </a:solidFill>
                <a:latin typeface="+mn-lt"/>
                <a:ea typeface="+mn-ea"/>
                <a:cs typeface="+mn-cs"/>
              </a:defRPr>
            </a:lvl1pPr>
            <a:lvl2pPr marL="457200" indent="0" algn="l" rtl="0" eaLnBrk="0" fontAlgn="base" hangingPunct="0">
              <a:spcBef>
                <a:spcPct val="20000"/>
              </a:spcBef>
              <a:spcAft>
                <a:spcPct val="0"/>
              </a:spcAft>
              <a:buNone/>
              <a:defRPr sz="2000" b="1">
                <a:solidFill>
                  <a:schemeClr val="tx1"/>
                </a:solidFill>
                <a:latin typeface="+mn-lt"/>
                <a:ea typeface="+mn-ea"/>
                <a:cs typeface="+mn-cs"/>
              </a:defRPr>
            </a:lvl2pPr>
            <a:lvl3pPr marL="914400" indent="0" algn="l" rtl="0" eaLnBrk="0" fontAlgn="base" hangingPunct="0">
              <a:spcBef>
                <a:spcPct val="20000"/>
              </a:spcBef>
              <a:spcAft>
                <a:spcPct val="0"/>
              </a:spcAft>
              <a:buNone/>
              <a:defRPr sz="1800" b="1">
                <a:solidFill>
                  <a:schemeClr val="tx1"/>
                </a:solidFill>
                <a:latin typeface="+mn-lt"/>
                <a:ea typeface="+mn-ea"/>
                <a:cs typeface="+mn-cs"/>
              </a:defRPr>
            </a:lvl3pPr>
            <a:lvl4pPr marL="1371600" indent="0" algn="l" rtl="0" eaLnBrk="0" fontAlgn="base" hangingPunct="0">
              <a:spcBef>
                <a:spcPct val="20000"/>
              </a:spcBef>
              <a:spcAft>
                <a:spcPct val="0"/>
              </a:spcAft>
              <a:buNone/>
              <a:defRPr sz="1600" b="1">
                <a:solidFill>
                  <a:schemeClr val="tx1"/>
                </a:solidFill>
                <a:latin typeface="+mn-lt"/>
                <a:ea typeface="+mn-ea"/>
                <a:cs typeface="+mn-cs"/>
              </a:defRPr>
            </a:lvl4pPr>
            <a:lvl5pPr marL="1828800" indent="0" algn="l" rtl="0" eaLnBrk="0" fontAlgn="base" hangingPunct="0">
              <a:spcBef>
                <a:spcPct val="20000"/>
              </a:spcBef>
              <a:spcAft>
                <a:spcPct val="0"/>
              </a:spcAft>
              <a:buNone/>
              <a:defRPr sz="1600" b="1">
                <a:solidFill>
                  <a:schemeClr val="tx1"/>
                </a:solidFill>
                <a:latin typeface="+mn-lt"/>
                <a:ea typeface="+mn-ea"/>
                <a:cs typeface="+mn-cs"/>
              </a:defRPr>
            </a:lvl5pPr>
            <a:lvl6pPr marL="2286000" indent="0" algn="l" rtl="0" fontAlgn="base">
              <a:spcBef>
                <a:spcPct val="20000"/>
              </a:spcBef>
              <a:spcAft>
                <a:spcPct val="0"/>
              </a:spcAft>
              <a:buNone/>
              <a:defRPr sz="1600" b="1">
                <a:solidFill>
                  <a:schemeClr val="tx1"/>
                </a:solidFill>
                <a:latin typeface="+mn-lt"/>
                <a:ea typeface="+mn-ea"/>
                <a:cs typeface="+mn-cs"/>
              </a:defRPr>
            </a:lvl6pPr>
            <a:lvl7pPr marL="2743200" indent="0" algn="l" rtl="0" fontAlgn="base">
              <a:spcBef>
                <a:spcPct val="20000"/>
              </a:spcBef>
              <a:spcAft>
                <a:spcPct val="0"/>
              </a:spcAft>
              <a:buNone/>
              <a:defRPr sz="1600" b="1">
                <a:solidFill>
                  <a:schemeClr val="tx1"/>
                </a:solidFill>
                <a:latin typeface="+mn-lt"/>
                <a:ea typeface="+mn-ea"/>
                <a:cs typeface="+mn-cs"/>
              </a:defRPr>
            </a:lvl7pPr>
            <a:lvl8pPr marL="3200400" indent="0" algn="l" rtl="0" fontAlgn="base">
              <a:spcBef>
                <a:spcPct val="20000"/>
              </a:spcBef>
              <a:spcAft>
                <a:spcPct val="0"/>
              </a:spcAft>
              <a:buNone/>
              <a:defRPr sz="1600" b="1">
                <a:solidFill>
                  <a:schemeClr val="tx1"/>
                </a:solidFill>
                <a:latin typeface="+mn-lt"/>
                <a:ea typeface="+mn-ea"/>
                <a:cs typeface="+mn-cs"/>
              </a:defRPr>
            </a:lvl8pPr>
            <a:lvl9pPr marL="3657600" indent="0" algn="l" rtl="0" fontAlgn="base">
              <a:spcBef>
                <a:spcPct val="20000"/>
              </a:spcBef>
              <a:spcAft>
                <a:spcPct val="0"/>
              </a:spcAft>
              <a:buNone/>
              <a:defRPr sz="1600" b="1">
                <a:solidFill>
                  <a:schemeClr val="tx1"/>
                </a:solidFill>
                <a:latin typeface="+mn-lt"/>
                <a:ea typeface="+mn-ea"/>
                <a:cs typeface="+mn-cs"/>
              </a:defRPr>
            </a:lvl9pPr>
          </a:lstStyle>
          <a:p>
            <a:pPr marL="342900" indent="-342900">
              <a:buFont typeface="Wingdings" pitchFamily="2" charset="2"/>
              <a:buChar char="Ø"/>
            </a:pPr>
            <a:r>
              <a:rPr lang="pt-BR" dirty="0" smtClean="0">
                <a:solidFill>
                  <a:srgbClr val="800000"/>
                </a:solidFill>
              </a:rPr>
              <a:t>Composição</a:t>
            </a:r>
          </a:p>
          <a:p>
            <a:pPr marL="342900" indent="-342900">
              <a:buFont typeface="Wingdings" pitchFamily="2" charset="2"/>
              <a:buChar char="ü"/>
            </a:pPr>
            <a:r>
              <a:rPr lang="pt-BR" b="0" dirty="0" smtClean="0"/>
              <a:t>Vacina atenuada</a:t>
            </a:r>
            <a:endParaRPr lang="pt-BR" b="0" dirty="0"/>
          </a:p>
        </p:txBody>
      </p:sp>
    </p:spTree>
    <p:extLst>
      <p:ext uri="{BB962C8B-B14F-4D97-AF65-F5344CB8AC3E}">
        <p14:creationId xmlns:p14="http://schemas.microsoft.com/office/powerpoint/2010/main" val="3035706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Vacina Febre Amarela</a:t>
            </a:r>
            <a:endParaRPr lang="pt-BR" dirty="0">
              <a:solidFill>
                <a:srgbClr val="800000"/>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278714941"/>
              </p:ext>
            </p:extLst>
          </p:nvPr>
        </p:nvGraphicFramePr>
        <p:xfrm>
          <a:off x="251520" y="1124744"/>
          <a:ext cx="8643938" cy="5151437"/>
        </p:xfrm>
        <a:graphic>
          <a:graphicData uri="http://schemas.openxmlformats.org/drawingml/2006/table">
            <a:tbl>
              <a:tblPr/>
              <a:tblGrid>
                <a:gridCol w="3444554"/>
                <a:gridCol w="5199384"/>
              </a:tblGrid>
              <a:tr h="305299">
                <a:tc>
                  <a:txBody>
                    <a:bodyPr/>
                    <a:lstStyle/>
                    <a:p>
                      <a:pPr marL="457200" algn="ctr">
                        <a:lnSpc>
                          <a:spcPct val="100000"/>
                        </a:lnSpc>
                        <a:spcAft>
                          <a:spcPts val="0"/>
                        </a:spcAft>
                      </a:pPr>
                      <a:r>
                        <a:rPr lang="pt-BR" sz="1800" b="1" dirty="0">
                          <a:solidFill>
                            <a:srgbClr val="000000"/>
                          </a:solidFill>
                          <a:latin typeface="Arial" pitchFamily="34" charset="0"/>
                          <a:ea typeface="Times New Roman"/>
                          <a:cs typeface="Arial" pitchFamily="34" charset="0"/>
                        </a:rPr>
                        <a:t>Indicação</a:t>
                      </a:r>
                      <a:endParaRPr lang="pt-BR" sz="1800" dirty="0">
                        <a:latin typeface="Arial" pitchFamily="34" charset="0"/>
                        <a:ea typeface="Calibri"/>
                        <a:cs typeface="Arial" pitchFamily="34" charset="0"/>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457200" algn="ctr">
                        <a:lnSpc>
                          <a:spcPct val="100000"/>
                        </a:lnSpc>
                        <a:spcAft>
                          <a:spcPts val="0"/>
                        </a:spcAft>
                      </a:pPr>
                      <a:r>
                        <a:rPr lang="pt-BR" sz="1800" b="1" dirty="0">
                          <a:solidFill>
                            <a:srgbClr val="000000"/>
                          </a:solidFill>
                          <a:latin typeface="Arial" pitchFamily="34" charset="0"/>
                          <a:ea typeface="Times New Roman"/>
                          <a:cs typeface="Arial" pitchFamily="34" charset="0"/>
                        </a:rPr>
                        <a:t>Esquema</a:t>
                      </a:r>
                      <a:endParaRPr lang="pt-BR" sz="1800" dirty="0">
                        <a:latin typeface="Arial" pitchFamily="34" charset="0"/>
                        <a:ea typeface="Calibri"/>
                        <a:cs typeface="Arial" pitchFamily="34" charset="0"/>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033147">
                <a:tc>
                  <a:txBody>
                    <a:bodyPr/>
                    <a:lstStyle/>
                    <a:p>
                      <a:pPr algn="l">
                        <a:lnSpc>
                          <a:spcPct val="100000"/>
                        </a:lnSpc>
                        <a:spcAft>
                          <a:spcPts val="0"/>
                        </a:spcAft>
                        <a:buFont typeface="Arial" pitchFamily="34" charset="0"/>
                        <a:buChar char="•"/>
                      </a:pPr>
                      <a:r>
                        <a:rPr lang="pt-BR" sz="1800" dirty="0" smtClean="0">
                          <a:latin typeface="Arial" pitchFamily="34" charset="0"/>
                          <a:ea typeface="Times New Roman"/>
                          <a:cs typeface="Arial" pitchFamily="34" charset="0"/>
                        </a:rPr>
                        <a:t> Crianças </a:t>
                      </a:r>
                      <a:r>
                        <a:rPr lang="pt-BR" sz="1800" dirty="0">
                          <a:latin typeface="Arial" pitchFamily="34" charset="0"/>
                          <a:ea typeface="Times New Roman"/>
                          <a:cs typeface="Arial" pitchFamily="34" charset="0"/>
                        </a:rPr>
                        <a:t>de 9 meses até 4 anos 11 meses e 29 dias de </a:t>
                      </a:r>
                      <a:r>
                        <a:rPr lang="pt-BR" sz="1800" dirty="0" smtClean="0">
                          <a:latin typeface="Arial" pitchFamily="34" charset="0"/>
                          <a:ea typeface="Times New Roman"/>
                          <a:cs typeface="Arial" pitchFamily="34" charset="0"/>
                        </a:rPr>
                        <a:t>idade</a:t>
                      </a:r>
                      <a:endParaRPr lang="pt-BR" sz="1800" dirty="0">
                        <a:latin typeface="Arial" pitchFamily="34" charset="0"/>
                        <a:ea typeface="Calibri"/>
                        <a:cs typeface="Arial" pitchFamily="34" charset="0"/>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4625" indent="0">
                        <a:lnSpc>
                          <a:spcPct val="100000"/>
                        </a:lnSpc>
                        <a:spcAft>
                          <a:spcPts val="0"/>
                        </a:spcAft>
                        <a:buFont typeface="Arial" pitchFamily="34" charset="0"/>
                        <a:buChar char="•"/>
                      </a:pPr>
                      <a:r>
                        <a:rPr lang="pt-BR" sz="1800" dirty="0" smtClean="0">
                          <a:latin typeface="Arial" pitchFamily="34" charset="0"/>
                          <a:ea typeface="Calibri"/>
                          <a:cs typeface="Arial" pitchFamily="34" charset="0"/>
                        </a:rPr>
                        <a:t> 9  meses de idade: uma dose  </a:t>
                      </a:r>
                    </a:p>
                    <a:p>
                      <a:pPr marL="174625" indent="0">
                        <a:lnSpc>
                          <a:spcPct val="100000"/>
                        </a:lnSpc>
                        <a:spcAft>
                          <a:spcPts val="0"/>
                        </a:spcAft>
                        <a:buFont typeface="Arial" pitchFamily="34" charset="0"/>
                        <a:buChar char="•"/>
                      </a:pPr>
                      <a:r>
                        <a:rPr lang="pt-BR" sz="1800" dirty="0" smtClean="0">
                          <a:latin typeface="Arial" pitchFamily="34" charset="0"/>
                          <a:ea typeface="Calibri"/>
                          <a:cs typeface="Arial" pitchFamily="34" charset="0"/>
                        </a:rPr>
                        <a:t> 4 anos de idade: uma  dose de reforço</a:t>
                      </a:r>
                    </a:p>
                    <a:p>
                      <a:pPr marL="174625" indent="0">
                        <a:lnSpc>
                          <a:spcPct val="100000"/>
                        </a:lnSpc>
                        <a:spcAft>
                          <a:spcPts val="0"/>
                        </a:spcAft>
                        <a:buFont typeface="Arial" pitchFamily="34" charset="0"/>
                        <a:buChar char="•"/>
                      </a:pPr>
                      <a:r>
                        <a:rPr lang="pt-BR" sz="1800" dirty="0" smtClean="0">
                          <a:latin typeface="Arial" pitchFamily="34" charset="0"/>
                          <a:ea typeface="Calibri"/>
                          <a:cs typeface="Arial" pitchFamily="34" charset="0"/>
                        </a:rPr>
                        <a:t> intervalo mínimo: 30 dias entre as doses</a:t>
                      </a:r>
                      <a:endParaRPr lang="pt-BR" sz="1800" dirty="0">
                        <a:latin typeface="Arial" pitchFamily="34" charset="0"/>
                        <a:ea typeface="Calibri"/>
                        <a:cs typeface="Arial" pitchFamily="34" charset="0"/>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6492">
                <a:tc>
                  <a:txBody>
                    <a:bodyPr/>
                    <a:lstStyle/>
                    <a:p>
                      <a:pPr marL="0" indent="0" algn="l">
                        <a:lnSpc>
                          <a:spcPct val="100000"/>
                        </a:lnSpc>
                        <a:spcAft>
                          <a:spcPts val="0"/>
                        </a:spcAft>
                        <a:buFont typeface="Arial" pitchFamily="34" charset="0"/>
                        <a:buChar char="•"/>
                      </a:pPr>
                      <a:r>
                        <a:rPr lang="pt-BR" sz="1800" dirty="0" smtClean="0">
                          <a:latin typeface="Arial" pitchFamily="34" charset="0"/>
                          <a:ea typeface="Calibri"/>
                          <a:cs typeface="Arial" pitchFamily="34" charset="0"/>
                        </a:rPr>
                        <a:t> Pessoas </a:t>
                      </a:r>
                      <a:r>
                        <a:rPr lang="pt-BR" sz="1800" dirty="0">
                          <a:latin typeface="Arial" pitchFamily="34" charset="0"/>
                          <a:ea typeface="Calibri"/>
                          <a:cs typeface="Arial" pitchFamily="34" charset="0"/>
                        </a:rPr>
                        <a:t>a partir de 5 anos de idade,  que receberam uma dose da vacina antes de completar 5 anos de </a:t>
                      </a:r>
                      <a:r>
                        <a:rPr lang="pt-BR" sz="1800" dirty="0" smtClean="0">
                          <a:latin typeface="Arial" pitchFamily="34" charset="0"/>
                          <a:ea typeface="Calibri"/>
                          <a:cs typeface="Arial" pitchFamily="34" charset="0"/>
                        </a:rPr>
                        <a:t>idade </a:t>
                      </a:r>
                      <a:endParaRPr lang="pt-BR" sz="1800" dirty="0">
                        <a:latin typeface="Arial" pitchFamily="34" charset="0"/>
                        <a:ea typeface="Calibri"/>
                        <a:cs typeface="Arial" pitchFamily="34" charset="0"/>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4625" indent="0" algn="just">
                        <a:lnSpc>
                          <a:spcPct val="100000"/>
                        </a:lnSpc>
                        <a:spcAft>
                          <a:spcPts val="0"/>
                        </a:spcAft>
                        <a:buFont typeface="Arial" pitchFamily="34" charset="0"/>
                        <a:buChar char="•"/>
                      </a:pPr>
                      <a:r>
                        <a:rPr lang="pt-BR" sz="1800" dirty="0" smtClean="0">
                          <a:latin typeface="Arial" pitchFamily="34" charset="0"/>
                          <a:ea typeface="Calibri"/>
                          <a:cs typeface="Arial" pitchFamily="34" charset="0"/>
                        </a:rPr>
                        <a:t> uma </a:t>
                      </a:r>
                      <a:r>
                        <a:rPr lang="pt-BR" sz="1800" dirty="0">
                          <a:latin typeface="Arial" pitchFamily="34" charset="0"/>
                          <a:ea typeface="Calibri"/>
                          <a:cs typeface="Arial" pitchFamily="34" charset="0"/>
                        </a:rPr>
                        <a:t>única dose de reforço, com intervalo mínimo de 30 dias entre as </a:t>
                      </a:r>
                      <a:r>
                        <a:rPr lang="pt-BR" sz="1800" dirty="0" smtClean="0">
                          <a:latin typeface="Arial" pitchFamily="34" charset="0"/>
                          <a:ea typeface="Calibri"/>
                          <a:cs typeface="Arial" pitchFamily="34" charset="0"/>
                        </a:rPr>
                        <a:t>doses</a:t>
                      </a:r>
                      <a:endParaRPr lang="pt-BR" sz="1800" dirty="0">
                        <a:latin typeface="Arial" pitchFamily="34" charset="0"/>
                        <a:ea typeface="Calibri"/>
                        <a:cs typeface="Arial" pitchFamily="34" charset="0"/>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194">
                <a:tc>
                  <a:txBody>
                    <a:bodyPr/>
                    <a:lstStyle/>
                    <a:p>
                      <a:pPr marL="0" indent="0" algn="l">
                        <a:lnSpc>
                          <a:spcPct val="100000"/>
                        </a:lnSpc>
                        <a:spcAft>
                          <a:spcPts val="0"/>
                        </a:spcAft>
                        <a:buFont typeface="Arial" pitchFamily="34" charset="0"/>
                        <a:buChar char="•"/>
                        <a:tabLst>
                          <a:tab pos="0" algn="l"/>
                        </a:tabLst>
                      </a:pPr>
                      <a:r>
                        <a:rPr lang="pt-BR" sz="1800" kern="1200" dirty="0" smtClean="0">
                          <a:solidFill>
                            <a:schemeClr val="tx1"/>
                          </a:solidFill>
                          <a:latin typeface="Arial" pitchFamily="34" charset="0"/>
                          <a:ea typeface="Calibri"/>
                          <a:cs typeface="Arial" pitchFamily="34" charset="0"/>
                        </a:rPr>
                        <a:t> Pessoas </a:t>
                      </a:r>
                      <a:r>
                        <a:rPr lang="pt-BR" sz="1800" kern="1200" dirty="0">
                          <a:solidFill>
                            <a:schemeClr val="tx1"/>
                          </a:solidFill>
                          <a:latin typeface="Arial" pitchFamily="34" charset="0"/>
                          <a:ea typeface="Calibri"/>
                          <a:cs typeface="Arial" pitchFamily="34" charset="0"/>
                        </a:rPr>
                        <a:t>a partir de 5 anos de idade, que nunca foram vacinadas ou sem comprovante de </a:t>
                      </a:r>
                      <a:r>
                        <a:rPr lang="pt-BR" sz="1800" kern="1200" dirty="0" smtClean="0">
                          <a:solidFill>
                            <a:schemeClr val="tx1"/>
                          </a:solidFill>
                          <a:latin typeface="Arial" pitchFamily="34" charset="0"/>
                          <a:ea typeface="Calibri"/>
                          <a:cs typeface="Arial" pitchFamily="34" charset="0"/>
                        </a:rPr>
                        <a:t>vacinação</a:t>
                      </a:r>
                      <a:endParaRPr lang="pt-BR" sz="1800" kern="1200" dirty="0">
                        <a:solidFill>
                          <a:schemeClr val="tx1"/>
                        </a:solidFill>
                        <a:latin typeface="Arial" pitchFamily="34" charset="0"/>
                        <a:ea typeface="Calibri"/>
                        <a:cs typeface="Arial" pitchFamily="34" charset="0"/>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4625" indent="0">
                        <a:lnSpc>
                          <a:spcPct val="100000"/>
                        </a:lnSpc>
                        <a:spcAft>
                          <a:spcPts val="0"/>
                        </a:spcAft>
                        <a:buFont typeface="Arial" pitchFamily="34" charset="0"/>
                        <a:buChar char="•"/>
                      </a:pPr>
                      <a:r>
                        <a:rPr lang="pt-BR" sz="1800" dirty="0" smtClean="0">
                          <a:latin typeface="Arial" pitchFamily="34" charset="0"/>
                          <a:ea typeface="Calibri"/>
                          <a:cs typeface="Arial" pitchFamily="34" charset="0"/>
                        </a:rPr>
                        <a:t>  administrar uma dose </a:t>
                      </a:r>
                      <a:r>
                        <a:rPr lang="pt-BR" sz="1800" dirty="0">
                          <a:latin typeface="Arial" pitchFamily="34" charset="0"/>
                          <a:ea typeface="Calibri"/>
                          <a:cs typeface="Arial" pitchFamily="34" charset="0"/>
                        </a:rPr>
                        <a:t>da vacina </a:t>
                      </a:r>
                      <a:endParaRPr lang="pt-BR" sz="1800" dirty="0" smtClean="0">
                        <a:latin typeface="Arial" pitchFamily="34" charset="0"/>
                        <a:ea typeface="Calibri"/>
                        <a:cs typeface="Arial" pitchFamily="34" charset="0"/>
                      </a:endParaRPr>
                    </a:p>
                    <a:p>
                      <a:pPr marL="174625" indent="0">
                        <a:lnSpc>
                          <a:spcPct val="100000"/>
                        </a:lnSpc>
                        <a:spcAft>
                          <a:spcPts val="0"/>
                        </a:spcAft>
                        <a:buFont typeface="Arial" pitchFamily="34" charset="0"/>
                        <a:buChar char="•"/>
                      </a:pPr>
                      <a:r>
                        <a:rPr lang="pt-BR" sz="1800" baseline="0" dirty="0" smtClean="0">
                          <a:latin typeface="Arial" pitchFamily="34" charset="0"/>
                          <a:ea typeface="Calibri"/>
                          <a:cs typeface="Arial" pitchFamily="34" charset="0"/>
                        </a:rPr>
                        <a:t>  </a:t>
                      </a:r>
                      <a:r>
                        <a:rPr lang="pt-BR" sz="1800" dirty="0" smtClean="0">
                          <a:latin typeface="Arial" pitchFamily="34" charset="0"/>
                          <a:ea typeface="Calibri"/>
                          <a:cs typeface="Arial" pitchFamily="34" charset="0"/>
                        </a:rPr>
                        <a:t>reforço:</a:t>
                      </a:r>
                      <a:r>
                        <a:rPr lang="pt-BR" sz="1800" baseline="0" dirty="0" smtClean="0">
                          <a:latin typeface="Arial" pitchFamily="34" charset="0"/>
                          <a:ea typeface="Calibri"/>
                          <a:cs typeface="Arial" pitchFamily="34" charset="0"/>
                        </a:rPr>
                        <a:t> </a:t>
                      </a:r>
                      <a:r>
                        <a:rPr lang="pt-BR" sz="1800" dirty="0" smtClean="0">
                          <a:latin typeface="Arial" pitchFamily="34" charset="0"/>
                          <a:ea typeface="Calibri"/>
                          <a:cs typeface="Arial" pitchFamily="34" charset="0"/>
                        </a:rPr>
                        <a:t>10 </a:t>
                      </a:r>
                      <a:r>
                        <a:rPr lang="pt-BR" sz="1800" dirty="0">
                          <a:latin typeface="Arial" pitchFamily="34" charset="0"/>
                          <a:ea typeface="Calibri"/>
                          <a:cs typeface="Arial" pitchFamily="34" charset="0"/>
                        </a:rPr>
                        <a:t>anos após a administração dessa </a:t>
                      </a:r>
                      <a:r>
                        <a:rPr lang="pt-BR" sz="1800" dirty="0" smtClean="0">
                          <a:latin typeface="Arial" pitchFamily="34" charset="0"/>
                          <a:ea typeface="Calibri"/>
                          <a:cs typeface="Arial" pitchFamily="34" charset="0"/>
                        </a:rPr>
                        <a:t>dose</a:t>
                      </a:r>
                      <a:endParaRPr lang="pt-BR" sz="1800" dirty="0">
                        <a:latin typeface="Arial" pitchFamily="34" charset="0"/>
                        <a:ea typeface="Calibri"/>
                        <a:cs typeface="Arial" pitchFamily="34" charset="0"/>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5305">
                <a:tc>
                  <a:txBody>
                    <a:bodyPr/>
                    <a:lstStyle/>
                    <a:p>
                      <a:pPr marL="0" indent="0" algn="l" defTabSz="914400" rtl="0" eaLnBrk="1" latinLnBrk="0" hangingPunct="1">
                        <a:lnSpc>
                          <a:spcPct val="100000"/>
                        </a:lnSpc>
                        <a:spcAft>
                          <a:spcPts val="0"/>
                        </a:spcAft>
                        <a:buFont typeface="Arial" pitchFamily="34" charset="0"/>
                        <a:buChar char="•"/>
                        <a:tabLst>
                          <a:tab pos="0" algn="l"/>
                        </a:tabLst>
                      </a:pPr>
                      <a:r>
                        <a:rPr lang="pt-BR" sz="1800" kern="1200" dirty="0" smtClean="0">
                          <a:solidFill>
                            <a:schemeClr val="tx1"/>
                          </a:solidFill>
                          <a:latin typeface="Arial" pitchFamily="34" charset="0"/>
                          <a:ea typeface="Calibri"/>
                          <a:cs typeface="Arial" pitchFamily="34" charset="0"/>
                        </a:rPr>
                        <a:t> Pessoas </a:t>
                      </a:r>
                      <a:r>
                        <a:rPr lang="pt-BR" sz="1800" kern="1200" dirty="0">
                          <a:solidFill>
                            <a:schemeClr val="tx1"/>
                          </a:solidFill>
                          <a:latin typeface="Arial" pitchFamily="34" charset="0"/>
                          <a:ea typeface="Calibri"/>
                          <a:cs typeface="Arial" pitchFamily="34" charset="0"/>
                        </a:rPr>
                        <a:t>a partir dos 5 anos de idade que receberam 2 doses da vacina.</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4625" indent="0" algn="l" defTabSz="914400" rtl="0" eaLnBrk="1" latinLnBrk="0" hangingPunct="1">
                        <a:lnSpc>
                          <a:spcPct val="100000"/>
                        </a:lnSpc>
                        <a:spcAft>
                          <a:spcPts val="0"/>
                        </a:spcAft>
                        <a:buFont typeface="Arial" pitchFamily="34" charset="0"/>
                        <a:buChar char="•"/>
                      </a:pPr>
                      <a:r>
                        <a:rPr lang="pt-BR" sz="1800" kern="1200" dirty="0" smtClean="0">
                          <a:solidFill>
                            <a:schemeClr val="tx1"/>
                          </a:solidFill>
                          <a:latin typeface="Arial" pitchFamily="34" charset="0"/>
                          <a:ea typeface="Calibri"/>
                          <a:cs typeface="Arial" pitchFamily="34" charset="0"/>
                        </a:rPr>
                        <a:t> considerar vacinado</a:t>
                      </a:r>
                    </a:p>
                    <a:p>
                      <a:pPr marL="174625" indent="0" algn="l" defTabSz="914400" rtl="0" eaLnBrk="1" latinLnBrk="0" hangingPunct="1">
                        <a:lnSpc>
                          <a:spcPct val="100000"/>
                        </a:lnSpc>
                        <a:spcAft>
                          <a:spcPts val="0"/>
                        </a:spcAft>
                        <a:buFont typeface="Arial" pitchFamily="34" charset="0"/>
                        <a:buChar char="•"/>
                      </a:pPr>
                      <a:r>
                        <a:rPr lang="pt-BR" sz="1800" kern="1200" dirty="0" smtClean="0">
                          <a:solidFill>
                            <a:schemeClr val="tx1"/>
                          </a:solidFill>
                          <a:latin typeface="Arial" pitchFamily="34" charset="0"/>
                          <a:ea typeface="Calibri"/>
                          <a:cs typeface="Arial" pitchFamily="34" charset="0"/>
                        </a:rPr>
                        <a:t> não </a:t>
                      </a:r>
                      <a:r>
                        <a:rPr lang="pt-BR" sz="1800" kern="1200" dirty="0">
                          <a:solidFill>
                            <a:schemeClr val="tx1"/>
                          </a:solidFill>
                          <a:latin typeface="Arial" pitchFamily="34" charset="0"/>
                          <a:ea typeface="Calibri"/>
                          <a:cs typeface="Arial" pitchFamily="34" charset="0"/>
                        </a:rPr>
                        <a:t>administrar nenhuma </a:t>
                      </a:r>
                      <a:r>
                        <a:rPr lang="pt-BR" sz="1800" kern="1200" dirty="0" smtClean="0">
                          <a:solidFill>
                            <a:schemeClr val="tx1"/>
                          </a:solidFill>
                          <a:latin typeface="Arial" pitchFamily="34" charset="0"/>
                          <a:ea typeface="Calibri"/>
                          <a:cs typeface="Arial" pitchFamily="34" charset="0"/>
                        </a:rPr>
                        <a:t>dose</a:t>
                      </a:r>
                      <a:endParaRPr lang="pt-BR" sz="1800" kern="1200" dirty="0">
                        <a:solidFill>
                          <a:schemeClr val="tx1"/>
                        </a:solidFill>
                        <a:latin typeface="Arial" pitchFamily="34" charset="0"/>
                        <a:ea typeface="Calibri"/>
                        <a:cs typeface="Arial" pitchFamily="34" charset="0"/>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CaixaDeTexto 8"/>
          <p:cNvSpPr txBox="1">
            <a:spLocks noChangeArrowheads="1"/>
          </p:cNvSpPr>
          <p:nvPr/>
        </p:nvSpPr>
        <p:spPr bwMode="auto">
          <a:xfrm>
            <a:off x="307103" y="6308394"/>
            <a:ext cx="354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200" b="1" dirty="0">
                <a:solidFill>
                  <a:srgbClr val="0000FF"/>
                </a:solidFill>
                <a:latin typeface="Calibri" pitchFamily="34" charset="0"/>
              </a:rPr>
              <a:t>Nota Informativa n° 143/2014 CGPNI/DEVIT/SVS/MS</a:t>
            </a:r>
          </a:p>
        </p:txBody>
      </p:sp>
    </p:spTree>
    <p:extLst>
      <p:ext uri="{BB962C8B-B14F-4D97-AF65-F5344CB8AC3E}">
        <p14:creationId xmlns:p14="http://schemas.microsoft.com/office/powerpoint/2010/main" val="1808967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Vacina Febre Amarela</a:t>
            </a:r>
            <a:endParaRPr lang="pt-BR" dirty="0">
              <a:solidFill>
                <a:srgbClr val="800000"/>
              </a:solidFill>
            </a:endParaRPr>
          </a:p>
        </p:txBody>
      </p:sp>
      <p:sp>
        <p:nvSpPr>
          <p:cNvPr id="8" name="CaixaDeTexto 8"/>
          <p:cNvSpPr txBox="1">
            <a:spLocks noChangeArrowheads="1"/>
          </p:cNvSpPr>
          <p:nvPr/>
        </p:nvSpPr>
        <p:spPr bwMode="auto">
          <a:xfrm>
            <a:off x="387895" y="6156612"/>
            <a:ext cx="354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200" b="1" dirty="0">
                <a:solidFill>
                  <a:srgbClr val="0000FF"/>
                </a:solidFill>
                <a:latin typeface="Calibri" pitchFamily="34" charset="0"/>
              </a:rPr>
              <a:t>Nota Informativa n° 143/2014 CGPNI/DEVIT/SVS/MS</a:t>
            </a:r>
          </a:p>
        </p:txBody>
      </p:sp>
      <p:graphicFrame>
        <p:nvGraphicFramePr>
          <p:cNvPr id="9" name="Tabela 8"/>
          <p:cNvGraphicFramePr>
            <a:graphicFrameLocks noGrp="1"/>
          </p:cNvGraphicFramePr>
          <p:nvPr>
            <p:extLst>
              <p:ext uri="{D42A27DB-BD31-4B8C-83A1-F6EECF244321}">
                <p14:modId xmlns:p14="http://schemas.microsoft.com/office/powerpoint/2010/main" val="2434263530"/>
              </p:ext>
            </p:extLst>
          </p:nvPr>
        </p:nvGraphicFramePr>
        <p:xfrm>
          <a:off x="387895" y="1196752"/>
          <a:ext cx="8501063" cy="4818063"/>
        </p:xfrm>
        <a:graphic>
          <a:graphicData uri="http://schemas.openxmlformats.org/drawingml/2006/table">
            <a:tbl>
              <a:tblPr/>
              <a:tblGrid>
                <a:gridCol w="3571862"/>
                <a:gridCol w="4929201"/>
              </a:tblGrid>
              <a:tr h="428656">
                <a:tc>
                  <a:txBody>
                    <a:bodyPr/>
                    <a:lstStyle/>
                    <a:p>
                      <a:pPr marL="457200" algn="ctr">
                        <a:lnSpc>
                          <a:spcPct val="100000"/>
                        </a:lnSpc>
                        <a:spcAft>
                          <a:spcPts val="0"/>
                        </a:spcAft>
                      </a:pPr>
                      <a:r>
                        <a:rPr lang="pt-BR" sz="1800" b="1" dirty="0" smtClean="0">
                          <a:solidFill>
                            <a:srgbClr val="000000"/>
                          </a:solidFill>
                          <a:latin typeface="Arial" pitchFamily="34" charset="0"/>
                          <a:ea typeface="Times New Roman"/>
                          <a:cs typeface="Arial" pitchFamily="34" charset="0"/>
                        </a:rPr>
                        <a:t>Indicação</a:t>
                      </a:r>
                      <a:endParaRPr lang="pt-BR" sz="1800" dirty="0">
                        <a:latin typeface="Arial" pitchFamily="34" charset="0"/>
                        <a:ea typeface="Calibri"/>
                        <a:cs typeface="Arial" pitchFamily="34" charset="0"/>
                      </a:endParaRPr>
                    </a:p>
                  </a:txBody>
                  <a:tcPr marL="66260" marR="66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457200" algn="ctr">
                        <a:lnSpc>
                          <a:spcPct val="100000"/>
                        </a:lnSpc>
                        <a:spcAft>
                          <a:spcPts val="0"/>
                        </a:spcAft>
                      </a:pPr>
                      <a:r>
                        <a:rPr lang="pt-BR" sz="1800" b="1" dirty="0">
                          <a:solidFill>
                            <a:srgbClr val="000000"/>
                          </a:solidFill>
                          <a:latin typeface="Arial" pitchFamily="34" charset="0"/>
                          <a:ea typeface="Times New Roman"/>
                          <a:cs typeface="Arial" pitchFamily="34" charset="0"/>
                        </a:rPr>
                        <a:t>Esquema</a:t>
                      </a:r>
                      <a:endParaRPr lang="pt-BR" sz="1800" dirty="0">
                        <a:latin typeface="Arial" pitchFamily="34" charset="0"/>
                        <a:ea typeface="Calibri"/>
                        <a:cs typeface="Arial" pitchFamily="34" charset="0"/>
                      </a:endParaRPr>
                    </a:p>
                  </a:txBody>
                  <a:tcPr marL="66260" marR="66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371690">
                <a:tc>
                  <a:txBody>
                    <a:bodyPr/>
                    <a:lstStyle/>
                    <a:p>
                      <a:pPr marL="0" indent="0">
                        <a:lnSpc>
                          <a:spcPct val="115000"/>
                        </a:lnSpc>
                        <a:spcAft>
                          <a:spcPts val="0"/>
                        </a:spcAft>
                        <a:buFont typeface="Arial" pitchFamily="34" charset="0"/>
                        <a:buNone/>
                      </a:pPr>
                      <a:endParaRPr lang="pt-BR" sz="1800" dirty="0" smtClean="0">
                        <a:latin typeface="Arial" pitchFamily="34" charset="0"/>
                        <a:ea typeface="Calibri"/>
                        <a:cs typeface="Arial" pitchFamily="34" charset="0"/>
                      </a:endParaRPr>
                    </a:p>
                    <a:p>
                      <a:pPr marL="0" indent="0">
                        <a:lnSpc>
                          <a:spcPct val="115000"/>
                        </a:lnSpc>
                        <a:spcAft>
                          <a:spcPts val="0"/>
                        </a:spcAft>
                        <a:buFont typeface="Arial" pitchFamily="34" charset="0"/>
                        <a:buChar char="•"/>
                      </a:pPr>
                      <a:r>
                        <a:rPr lang="pt-BR" sz="1800" dirty="0" smtClean="0">
                          <a:latin typeface="Arial" pitchFamily="34" charset="0"/>
                          <a:ea typeface="Calibri"/>
                          <a:cs typeface="Arial" pitchFamily="34" charset="0"/>
                        </a:rPr>
                        <a:t> </a:t>
                      </a:r>
                      <a:r>
                        <a:rPr lang="pt-BR" sz="1800" dirty="0" smtClean="0">
                          <a:solidFill>
                            <a:srgbClr val="C00000"/>
                          </a:solidFill>
                          <a:latin typeface="Arial" pitchFamily="34" charset="0"/>
                          <a:ea typeface="Calibri"/>
                          <a:cs typeface="Arial" pitchFamily="34" charset="0"/>
                        </a:rPr>
                        <a:t>Pessoas </a:t>
                      </a:r>
                      <a:r>
                        <a:rPr lang="pt-BR" sz="1800" dirty="0">
                          <a:solidFill>
                            <a:srgbClr val="C00000"/>
                          </a:solidFill>
                          <a:latin typeface="Arial" pitchFamily="34" charset="0"/>
                          <a:ea typeface="Calibri"/>
                          <a:cs typeface="Arial" pitchFamily="34" charset="0"/>
                        </a:rPr>
                        <a:t>com 60 anos e </a:t>
                      </a:r>
                      <a:r>
                        <a:rPr lang="pt-BR" sz="1800" dirty="0" smtClean="0">
                          <a:solidFill>
                            <a:srgbClr val="C00000"/>
                          </a:solidFill>
                          <a:latin typeface="Arial" pitchFamily="34" charset="0"/>
                          <a:ea typeface="Calibri"/>
                          <a:cs typeface="Arial" pitchFamily="34" charset="0"/>
                        </a:rPr>
                        <a:t>mais</a:t>
                      </a:r>
                    </a:p>
                    <a:p>
                      <a:pPr marL="457200" lvl="1" indent="0">
                        <a:lnSpc>
                          <a:spcPct val="100000"/>
                        </a:lnSpc>
                        <a:spcAft>
                          <a:spcPts val="0"/>
                        </a:spcAft>
                        <a:buFont typeface="Arial" pitchFamily="34" charset="0"/>
                        <a:buChar char="•"/>
                      </a:pPr>
                      <a:r>
                        <a:rPr lang="pt-BR" sz="1800" dirty="0" smtClean="0">
                          <a:latin typeface="Arial" pitchFamily="34" charset="0"/>
                          <a:ea typeface="Calibri"/>
                          <a:cs typeface="Arial" pitchFamily="34" charset="0"/>
                        </a:rPr>
                        <a:t> </a:t>
                      </a:r>
                      <a:r>
                        <a:rPr lang="pt-BR" sz="1800" dirty="0">
                          <a:latin typeface="Arial" pitchFamily="34" charset="0"/>
                          <a:ea typeface="Calibri"/>
                          <a:cs typeface="Arial" pitchFamily="34" charset="0"/>
                        </a:rPr>
                        <a:t>nunca </a:t>
                      </a:r>
                      <a:r>
                        <a:rPr lang="pt-BR" sz="1800" dirty="0" smtClean="0">
                          <a:latin typeface="Arial" pitchFamily="34" charset="0"/>
                          <a:ea typeface="Calibri"/>
                          <a:cs typeface="Arial" pitchFamily="34" charset="0"/>
                        </a:rPr>
                        <a:t>vacinadas </a:t>
                      </a:r>
                      <a:r>
                        <a:rPr lang="pt-BR" sz="1800" dirty="0">
                          <a:latin typeface="Arial" pitchFamily="34" charset="0"/>
                          <a:ea typeface="Calibri"/>
                          <a:cs typeface="Arial" pitchFamily="34" charset="0"/>
                        </a:rPr>
                        <a:t>ou sem comprovante de </a:t>
                      </a:r>
                      <a:r>
                        <a:rPr lang="pt-BR" sz="1800" dirty="0" smtClean="0">
                          <a:latin typeface="Arial" pitchFamily="34" charset="0"/>
                          <a:ea typeface="Calibri"/>
                          <a:cs typeface="Arial" pitchFamily="34" charset="0"/>
                        </a:rPr>
                        <a:t>vacinação</a:t>
                      </a:r>
                      <a:endParaRPr lang="pt-BR" sz="1800" dirty="0">
                        <a:latin typeface="Arial" pitchFamily="34" charset="0"/>
                        <a:ea typeface="Calibri"/>
                        <a:cs typeface="Arial" pitchFamily="34" charset="0"/>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0000"/>
                        </a:lnSpc>
                        <a:spcAft>
                          <a:spcPts val="0"/>
                        </a:spcAft>
                        <a:buFont typeface="Arial" pitchFamily="34" charset="0"/>
                        <a:buNone/>
                      </a:pPr>
                      <a:endParaRPr lang="pt-BR" sz="1800" dirty="0" smtClean="0">
                        <a:latin typeface="Arial" pitchFamily="34" charset="0"/>
                        <a:ea typeface="Calibri"/>
                        <a:cs typeface="Arial" pitchFamily="34" charset="0"/>
                      </a:endParaRPr>
                    </a:p>
                    <a:p>
                      <a:pPr marL="0" indent="0" algn="l">
                        <a:lnSpc>
                          <a:spcPct val="100000"/>
                        </a:lnSpc>
                        <a:spcAft>
                          <a:spcPts val="0"/>
                        </a:spcAft>
                        <a:buFont typeface="Arial" pitchFamily="34" charset="0"/>
                        <a:buChar char="•"/>
                      </a:pPr>
                      <a:r>
                        <a:rPr lang="pt-BR" sz="1800" dirty="0" smtClean="0">
                          <a:latin typeface="Arial" pitchFamily="34" charset="0"/>
                          <a:ea typeface="Calibri"/>
                          <a:cs typeface="Arial" pitchFamily="34" charset="0"/>
                        </a:rPr>
                        <a:t> avaliar </a:t>
                      </a:r>
                      <a:r>
                        <a:rPr lang="pt-BR" sz="1800" dirty="0">
                          <a:latin typeface="Arial" pitchFamily="34" charset="0"/>
                          <a:ea typeface="Calibri"/>
                          <a:cs typeface="Arial" pitchFamily="34" charset="0"/>
                        </a:rPr>
                        <a:t>o benefício/risco da vacinação, </a:t>
                      </a:r>
                      <a:r>
                        <a:rPr lang="pt-BR" sz="1800" dirty="0" smtClean="0">
                          <a:latin typeface="Arial" pitchFamily="34" charset="0"/>
                          <a:ea typeface="Calibri"/>
                          <a:cs typeface="Arial" pitchFamily="34" charset="0"/>
                        </a:rPr>
                        <a:t>(o </a:t>
                      </a:r>
                      <a:r>
                        <a:rPr lang="pt-BR" sz="1800" dirty="0">
                          <a:latin typeface="Arial" pitchFamily="34" charset="0"/>
                          <a:ea typeface="Calibri"/>
                          <a:cs typeface="Arial" pitchFamily="34" charset="0"/>
                        </a:rPr>
                        <a:t>risco da doença e o risco de eventos </a:t>
                      </a:r>
                      <a:r>
                        <a:rPr lang="pt-BR" sz="1800" dirty="0" smtClean="0">
                          <a:latin typeface="Arial" pitchFamily="34" charset="0"/>
                          <a:ea typeface="Calibri"/>
                          <a:cs typeface="Arial" pitchFamily="34" charset="0"/>
                        </a:rPr>
                        <a:t>adversos, dentre outros)</a:t>
                      </a:r>
                    </a:p>
                    <a:p>
                      <a:pPr marL="0" indent="0" algn="l">
                        <a:lnSpc>
                          <a:spcPct val="100000"/>
                        </a:lnSpc>
                        <a:spcAft>
                          <a:spcPts val="0"/>
                        </a:spcAft>
                        <a:buFont typeface="Arial" pitchFamily="34" charset="0"/>
                        <a:buNone/>
                      </a:pPr>
                      <a:endParaRPr lang="pt-BR" sz="1800" dirty="0">
                        <a:latin typeface="Arial" pitchFamily="34" charset="0"/>
                        <a:ea typeface="Calibri"/>
                        <a:cs typeface="Arial" pitchFamily="34" charset="0"/>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7717">
                <a:tc>
                  <a:txBody>
                    <a:bodyPr/>
                    <a:lstStyle/>
                    <a:p>
                      <a:pPr marL="0" indent="0">
                        <a:lnSpc>
                          <a:spcPct val="100000"/>
                        </a:lnSpc>
                        <a:spcAft>
                          <a:spcPts val="0"/>
                        </a:spcAft>
                        <a:buFont typeface="Arial" pitchFamily="34" charset="0"/>
                        <a:buNone/>
                      </a:pPr>
                      <a:endParaRPr lang="pt-BR" sz="1800" dirty="0" smtClean="0">
                        <a:latin typeface="Arial" pitchFamily="34" charset="0"/>
                        <a:ea typeface="Calibri"/>
                        <a:cs typeface="Arial" pitchFamily="34" charset="0"/>
                      </a:endParaRPr>
                    </a:p>
                    <a:p>
                      <a:pPr marL="0" indent="0">
                        <a:lnSpc>
                          <a:spcPct val="100000"/>
                        </a:lnSpc>
                        <a:spcAft>
                          <a:spcPts val="0"/>
                        </a:spcAft>
                        <a:buFont typeface="Arial" pitchFamily="34" charset="0"/>
                        <a:buChar char="•"/>
                      </a:pPr>
                      <a:r>
                        <a:rPr lang="pt-BR" sz="1800" dirty="0" smtClean="0">
                          <a:latin typeface="Arial" pitchFamily="34" charset="0"/>
                          <a:ea typeface="Calibri"/>
                          <a:cs typeface="Arial" pitchFamily="34" charset="0"/>
                        </a:rPr>
                        <a:t> </a:t>
                      </a:r>
                      <a:r>
                        <a:rPr lang="pt-BR" sz="1800" dirty="0" smtClean="0">
                          <a:solidFill>
                            <a:srgbClr val="C00000"/>
                          </a:solidFill>
                          <a:latin typeface="Arial" pitchFamily="34" charset="0"/>
                          <a:ea typeface="Calibri"/>
                          <a:cs typeface="Arial" pitchFamily="34" charset="0"/>
                        </a:rPr>
                        <a:t>Gestantes</a:t>
                      </a:r>
                      <a:r>
                        <a:rPr lang="pt-BR" sz="1800" dirty="0">
                          <a:latin typeface="Arial" pitchFamily="34" charset="0"/>
                          <a:ea typeface="Calibri"/>
                          <a:cs typeface="Arial" pitchFamily="34" charset="0"/>
                        </a:rPr>
                        <a:t>, independentemente do estado </a:t>
                      </a:r>
                      <a:r>
                        <a:rPr lang="pt-BR" sz="1800" dirty="0" smtClean="0">
                          <a:latin typeface="Arial" pitchFamily="34" charset="0"/>
                          <a:ea typeface="Calibri"/>
                          <a:cs typeface="Arial" pitchFamily="34" charset="0"/>
                        </a:rPr>
                        <a:t>vacinal</a:t>
                      </a:r>
                      <a:endParaRPr lang="pt-BR" sz="1800" dirty="0">
                        <a:latin typeface="Arial" pitchFamily="34" charset="0"/>
                        <a:ea typeface="Calibri"/>
                        <a:cs typeface="Arial" pitchFamily="34" charset="0"/>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buFont typeface="Arial" pitchFamily="34" charset="0"/>
                        <a:buChar char="•"/>
                      </a:pPr>
                      <a:endParaRPr lang="pt-BR" sz="1800" baseline="0" dirty="0" smtClean="0">
                        <a:latin typeface="Arial" pitchFamily="34" charset="0"/>
                        <a:ea typeface="Calibri"/>
                        <a:cs typeface="Arial" pitchFamily="34" charset="0"/>
                      </a:endParaRPr>
                    </a:p>
                    <a:p>
                      <a:pPr algn="just">
                        <a:lnSpc>
                          <a:spcPct val="100000"/>
                        </a:lnSpc>
                        <a:spcAft>
                          <a:spcPts val="0"/>
                        </a:spcAft>
                        <a:buFont typeface="Arial" pitchFamily="34" charset="0"/>
                        <a:buChar char="•"/>
                      </a:pPr>
                      <a:r>
                        <a:rPr lang="pt-BR" sz="1800" baseline="0" dirty="0" smtClean="0">
                          <a:latin typeface="Arial" pitchFamily="34" charset="0"/>
                          <a:ea typeface="Calibri"/>
                          <a:cs typeface="Arial" pitchFamily="34" charset="0"/>
                        </a:rPr>
                        <a:t> </a:t>
                      </a:r>
                      <a:r>
                        <a:rPr lang="pt-BR" sz="1800" dirty="0" smtClean="0">
                          <a:latin typeface="Arial" pitchFamily="34" charset="0"/>
                          <a:ea typeface="Calibri"/>
                          <a:cs typeface="Arial" pitchFamily="34" charset="0"/>
                        </a:rPr>
                        <a:t>vacinação </a:t>
                      </a:r>
                      <a:r>
                        <a:rPr lang="pt-BR" sz="1800" dirty="0">
                          <a:latin typeface="Arial" pitchFamily="34" charset="0"/>
                          <a:ea typeface="Calibri"/>
                          <a:cs typeface="Arial" pitchFamily="34" charset="0"/>
                        </a:rPr>
                        <a:t>está </a:t>
                      </a:r>
                      <a:r>
                        <a:rPr lang="pt-BR" sz="1800" dirty="0" err="1" smtClean="0">
                          <a:latin typeface="Arial" pitchFamily="34" charset="0"/>
                          <a:ea typeface="Calibri"/>
                          <a:cs typeface="Arial" pitchFamily="34" charset="0"/>
                        </a:rPr>
                        <a:t>contra-indicada</a:t>
                      </a:r>
                      <a:endParaRPr lang="pt-BR" sz="1800" dirty="0" smtClean="0">
                        <a:latin typeface="Arial" pitchFamily="34" charset="0"/>
                        <a:ea typeface="Calibri"/>
                        <a:cs typeface="Arial" pitchFamily="34" charset="0"/>
                      </a:endParaRPr>
                    </a:p>
                    <a:p>
                      <a:pPr algn="just">
                        <a:lnSpc>
                          <a:spcPct val="100000"/>
                        </a:lnSpc>
                        <a:spcAft>
                          <a:spcPts val="0"/>
                        </a:spcAft>
                        <a:buFont typeface="Arial" pitchFamily="34" charset="0"/>
                        <a:buNone/>
                      </a:pPr>
                      <a:endParaRPr lang="pt-BR" sz="1800" dirty="0" smtClean="0">
                        <a:latin typeface="Arial" pitchFamily="34" charset="0"/>
                        <a:ea typeface="Calibri"/>
                        <a:cs typeface="Arial" pitchFamily="34" charset="0"/>
                      </a:endParaRPr>
                    </a:p>
                    <a:p>
                      <a:pPr lvl="1" algn="l">
                        <a:lnSpc>
                          <a:spcPct val="100000"/>
                        </a:lnSpc>
                        <a:spcAft>
                          <a:spcPts val="0"/>
                        </a:spcAft>
                        <a:buFont typeface="Arial" pitchFamily="34" charset="0"/>
                        <a:buChar char="•"/>
                      </a:pPr>
                      <a:r>
                        <a:rPr lang="pt-BR" sz="1800" dirty="0" smtClean="0">
                          <a:latin typeface="Arial" pitchFamily="34" charset="0"/>
                          <a:ea typeface="Calibri"/>
                          <a:cs typeface="Arial" pitchFamily="34" charset="0"/>
                        </a:rPr>
                        <a:t> </a:t>
                      </a:r>
                      <a:r>
                        <a:rPr lang="pt-BR" sz="1800" dirty="0">
                          <a:latin typeface="Arial" pitchFamily="34" charset="0"/>
                          <a:ea typeface="Calibri"/>
                          <a:cs typeface="Arial" pitchFamily="34" charset="0"/>
                        </a:rPr>
                        <a:t>Na impossibilidade de adiar a vacinação, como em situações de emergência epidemiológica, vigência de surtos, epidemias ou viagem para área de risco de contrair a doença, o médico deverá avaliar o benefício/risco da </a:t>
                      </a:r>
                      <a:r>
                        <a:rPr lang="pt-BR" sz="1800" dirty="0" smtClean="0">
                          <a:latin typeface="Arial" pitchFamily="34" charset="0"/>
                          <a:ea typeface="Calibri"/>
                          <a:cs typeface="Arial" pitchFamily="34" charset="0"/>
                        </a:rPr>
                        <a:t>vacinação</a:t>
                      </a:r>
                    </a:p>
                    <a:p>
                      <a:pPr lvl="1" algn="l">
                        <a:lnSpc>
                          <a:spcPct val="100000"/>
                        </a:lnSpc>
                        <a:spcAft>
                          <a:spcPts val="0"/>
                        </a:spcAft>
                        <a:buFont typeface="Arial" pitchFamily="34" charset="0"/>
                        <a:buChar char="•"/>
                      </a:pPr>
                      <a:endParaRPr lang="pt-BR" sz="1800" dirty="0" smtClean="0">
                        <a:latin typeface="Arial" pitchFamily="34" charset="0"/>
                        <a:ea typeface="Calibri"/>
                        <a:cs typeface="Arial" pitchFamily="34" charset="0"/>
                      </a:endParaRPr>
                    </a:p>
                    <a:p>
                      <a:pPr lvl="1" algn="l">
                        <a:lnSpc>
                          <a:spcPct val="100000"/>
                        </a:lnSpc>
                        <a:spcAft>
                          <a:spcPts val="0"/>
                        </a:spcAft>
                        <a:buFont typeface="Arial" pitchFamily="34" charset="0"/>
                        <a:buNone/>
                      </a:pPr>
                      <a:endParaRPr lang="pt-BR" sz="1800" dirty="0">
                        <a:latin typeface="Arial" pitchFamily="34" charset="0"/>
                        <a:ea typeface="Calibri"/>
                        <a:cs typeface="Arial" pitchFamily="34" charset="0"/>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68994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387895" y="908720"/>
            <a:ext cx="8147050" cy="0"/>
          </a:xfrm>
          <a:prstGeom prst="line">
            <a:avLst/>
          </a:prstGeom>
          <a:ln>
            <a:solidFill>
              <a:srgbClr val="083E8E"/>
            </a:solidFill>
          </a:ln>
        </p:spPr>
        <p:style>
          <a:lnRef idx="3">
            <a:schemeClr val="accent1"/>
          </a:lnRef>
          <a:fillRef idx="0">
            <a:schemeClr val="accent1"/>
          </a:fillRef>
          <a:effectRef idx="2">
            <a:schemeClr val="accent1"/>
          </a:effectRef>
          <a:fontRef idx="minor">
            <a:schemeClr val="tx1"/>
          </a:fontRef>
        </p:style>
      </p:cxnSp>
      <p:sp>
        <p:nvSpPr>
          <p:cNvPr id="15" name="Título 14"/>
          <p:cNvSpPr>
            <a:spLocks noGrp="1"/>
          </p:cNvSpPr>
          <p:nvPr>
            <p:ph type="title"/>
          </p:nvPr>
        </p:nvSpPr>
        <p:spPr>
          <a:xfrm>
            <a:off x="762545" y="116632"/>
            <a:ext cx="7772400" cy="1143000"/>
          </a:xfrm>
        </p:spPr>
        <p:txBody>
          <a:bodyPr/>
          <a:lstStyle/>
          <a:p>
            <a:r>
              <a:rPr lang="pt-BR" dirty="0" smtClean="0">
                <a:solidFill>
                  <a:srgbClr val="800000"/>
                </a:solidFill>
              </a:rPr>
              <a:t>Vacina Febre Amarela</a:t>
            </a:r>
            <a:endParaRPr lang="pt-BR" dirty="0">
              <a:solidFill>
                <a:srgbClr val="800000"/>
              </a:solidFill>
            </a:endParaRPr>
          </a:p>
        </p:txBody>
      </p:sp>
      <p:sp>
        <p:nvSpPr>
          <p:cNvPr id="8" name="CaixaDeTexto 8"/>
          <p:cNvSpPr txBox="1">
            <a:spLocks noChangeArrowheads="1"/>
          </p:cNvSpPr>
          <p:nvPr/>
        </p:nvSpPr>
        <p:spPr bwMode="auto">
          <a:xfrm>
            <a:off x="387895" y="6156612"/>
            <a:ext cx="354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200" b="1" dirty="0">
                <a:solidFill>
                  <a:srgbClr val="0000FF"/>
                </a:solidFill>
                <a:latin typeface="Calibri" pitchFamily="34" charset="0"/>
              </a:rPr>
              <a:t>Nota Informativa n° 143/2014 CGPNI/DEVIT/SVS/MS</a:t>
            </a:r>
          </a:p>
        </p:txBody>
      </p:sp>
      <p:graphicFrame>
        <p:nvGraphicFramePr>
          <p:cNvPr id="6" name="Tabela 5"/>
          <p:cNvGraphicFramePr>
            <a:graphicFrameLocks noGrp="1"/>
          </p:cNvGraphicFramePr>
          <p:nvPr>
            <p:extLst>
              <p:ext uri="{D42A27DB-BD31-4B8C-83A1-F6EECF244321}">
                <p14:modId xmlns:p14="http://schemas.microsoft.com/office/powerpoint/2010/main" val="2183799393"/>
              </p:ext>
            </p:extLst>
          </p:nvPr>
        </p:nvGraphicFramePr>
        <p:xfrm>
          <a:off x="539552" y="1171389"/>
          <a:ext cx="7980807" cy="4760976"/>
        </p:xfrm>
        <a:graphic>
          <a:graphicData uri="http://schemas.openxmlformats.org/drawingml/2006/table">
            <a:tbl>
              <a:tblPr/>
              <a:tblGrid>
                <a:gridCol w="3027881"/>
                <a:gridCol w="4952926"/>
              </a:tblGrid>
              <a:tr h="254390">
                <a:tc>
                  <a:txBody>
                    <a:bodyPr/>
                    <a:lstStyle/>
                    <a:p>
                      <a:pPr marL="457200" algn="ctr">
                        <a:lnSpc>
                          <a:spcPct val="100000"/>
                        </a:lnSpc>
                        <a:spcAft>
                          <a:spcPts val="0"/>
                        </a:spcAft>
                      </a:pPr>
                      <a:r>
                        <a:rPr lang="pt-BR" sz="1800" b="1" dirty="0" smtClean="0">
                          <a:solidFill>
                            <a:srgbClr val="000000"/>
                          </a:solidFill>
                          <a:latin typeface="Arial" pitchFamily="34" charset="0"/>
                          <a:ea typeface="Times New Roman"/>
                          <a:cs typeface="Arial" pitchFamily="34" charset="0"/>
                        </a:rPr>
                        <a:t>Indicação</a:t>
                      </a:r>
                      <a:endParaRPr lang="pt-BR" sz="1800" dirty="0">
                        <a:latin typeface="Arial" pitchFamily="34" charset="0"/>
                        <a:ea typeface="Calibri"/>
                        <a:cs typeface="Arial" pitchFamily="34" charset="0"/>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457200" algn="ctr">
                        <a:lnSpc>
                          <a:spcPct val="100000"/>
                        </a:lnSpc>
                        <a:spcAft>
                          <a:spcPts val="0"/>
                        </a:spcAft>
                      </a:pPr>
                      <a:r>
                        <a:rPr lang="pt-BR" sz="1800" b="1" dirty="0">
                          <a:solidFill>
                            <a:srgbClr val="000000"/>
                          </a:solidFill>
                          <a:latin typeface="Arial" pitchFamily="34" charset="0"/>
                          <a:ea typeface="Times New Roman"/>
                          <a:cs typeface="Arial" pitchFamily="34" charset="0"/>
                        </a:rPr>
                        <a:t>Esquema</a:t>
                      </a:r>
                      <a:endParaRPr lang="pt-BR" sz="1800" dirty="0">
                        <a:latin typeface="Arial" pitchFamily="34" charset="0"/>
                        <a:ea typeface="Calibri"/>
                        <a:cs typeface="Arial" pitchFamily="34" charset="0"/>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385339">
                <a:tc>
                  <a:txBody>
                    <a:bodyPr/>
                    <a:lstStyle/>
                    <a:p>
                      <a:pPr marL="0" indent="0">
                        <a:lnSpc>
                          <a:spcPct val="115000"/>
                        </a:lnSpc>
                        <a:spcAft>
                          <a:spcPts val="0"/>
                        </a:spcAft>
                        <a:buFont typeface="Arial" pitchFamily="34" charset="0"/>
                        <a:buChar char="•"/>
                      </a:pPr>
                      <a:r>
                        <a:rPr lang="pt-BR" sz="1600" dirty="0" smtClean="0">
                          <a:latin typeface="Arial" pitchFamily="34" charset="0"/>
                          <a:ea typeface="Calibri"/>
                          <a:cs typeface="Arial" pitchFamily="34" charset="0"/>
                        </a:rPr>
                        <a:t> </a:t>
                      </a:r>
                      <a:r>
                        <a:rPr lang="pt-BR" sz="1600" dirty="0" smtClean="0">
                          <a:solidFill>
                            <a:srgbClr val="C00000"/>
                          </a:solidFill>
                          <a:latin typeface="Arial" pitchFamily="34" charset="0"/>
                          <a:ea typeface="Calibri"/>
                          <a:cs typeface="Arial" pitchFamily="34" charset="0"/>
                        </a:rPr>
                        <a:t>Mulheres </a:t>
                      </a:r>
                      <a:r>
                        <a:rPr lang="pt-BR" sz="1600" dirty="0">
                          <a:solidFill>
                            <a:srgbClr val="C00000"/>
                          </a:solidFill>
                          <a:latin typeface="Arial" pitchFamily="34" charset="0"/>
                          <a:ea typeface="Calibri"/>
                          <a:cs typeface="Arial" pitchFamily="34" charset="0"/>
                        </a:rPr>
                        <a:t>que estejam amamentando</a:t>
                      </a:r>
                      <a:r>
                        <a:rPr lang="pt-BR" sz="1600" dirty="0">
                          <a:latin typeface="Arial" pitchFamily="34" charset="0"/>
                          <a:ea typeface="Calibri"/>
                          <a:cs typeface="Arial" pitchFamily="34" charset="0"/>
                        </a:rPr>
                        <a:t> crianças com até 6 meses de idade, independentemente do estado </a:t>
                      </a:r>
                      <a:r>
                        <a:rPr lang="pt-BR" sz="1600" dirty="0" smtClean="0">
                          <a:latin typeface="Arial" pitchFamily="34" charset="0"/>
                          <a:ea typeface="Calibri"/>
                          <a:cs typeface="Arial" pitchFamily="34" charset="0"/>
                        </a:rPr>
                        <a:t>vacinal</a:t>
                      </a:r>
                      <a:endParaRPr lang="pt-BR" sz="1600" dirty="0">
                        <a:latin typeface="Arial" pitchFamily="34" charset="0"/>
                        <a:ea typeface="Calibri"/>
                        <a:cs typeface="Arial" pitchFamily="34" charset="0"/>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buFont typeface="Arial" pitchFamily="34" charset="0"/>
                        <a:buChar char="•"/>
                      </a:pPr>
                      <a:r>
                        <a:rPr lang="pt-BR" sz="1600" dirty="0" smtClean="0">
                          <a:latin typeface="Arial" pitchFamily="34" charset="0"/>
                          <a:ea typeface="Calibri"/>
                          <a:cs typeface="Arial" pitchFamily="34" charset="0"/>
                        </a:rPr>
                        <a:t> A </a:t>
                      </a:r>
                      <a:r>
                        <a:rPr lang="pt-BR" sz="1600" dirty="0">
                          <a:latin typeface="Arial" pitchFamily="34" charset="0"/>
                          <a:ea typeface="Calibri"/>
                          <a:cs typeface="Arial" pitchFamily="34" charset="0"/>
                        </a:rPr>
                        <a:t>vacinação não está </a:t>
                      </a:r>
                      <a:r>
                        <a:rPr lang="pt-BR" sz="1600" dirty="0" smtClean="0">
                          <a:latin typeface="Arial" pitchFamily="34" charset="0"/>
                          <a:ea typeface="Calibri"/>
                          <a:cs typeface="Arial" pitchFamily="34" charset="0"/>
                        </a:rPr>
                        <a:t>indicada</a:t>
                      </a:r>
                    </a:p>
                    <a:p>
                      <a:pPr lvl="1" algn="l">
                        <a:lnSpc>
                          <a:spcPct val="115000"/>
                        </a:lnSpc>
                        <a:spcAft>
                          <a:spcPts val="0"/>
                        </a:spcAft>
                        <a:buFont typeface="Arial" pitchFamily="34" charset="0"/>
                        <a:buChar char="•"/>
                      </a:pPr>
                      <a:r>
                        <a:rPr lang="pt-BR" sz="1600" dirty="0" smtClean="0">
                          <a:latin typeface="Arial" pitchFamily="34" charset="0"/>
                          <a:ea typeface="Calibri"/>
                          <a:cs typeface="Arial" pitchFamily="34" charset="0"/>
                        </a:rPr>
                        <a:t> adiar </a:t>
                      </a:r>
                      <a:r>
                        <a:rPr lang="pt-BR" sz="1600" dirty="0">
                          <a:latin typeface="Arial" pitchFamily="34" charset="0"/>
                          <a:ea typeface="Calibri"/>
                          <a:cs typeface="Arial" pitchFamily="34" charset="0"/>
                        </a:rPr>
                        <a:t>até a criança completar 6 meses de </a:t>
                      </a:r>
                      <a:r>
                        <a:rPr lang="pt-BR" sz="1600" dirty="0" smtClean="0">
                          <a:latin typeface="Arial" pitchFamily="34" charset="0"/>
                          <a:ea typeface="Calibri"/>
                          <a:cs typeface="Arial" pitchFamily="34" charset="0"/>
                        </a:rPr>
                        <a:t>idade</a:t>
                      </a:r>
                    </a:p>
                    <a:p>
                      <a:pPr lvl="1" algn="l">
                        <a:lnSpc>
                          <a:spcPct val="115000"/>
                        </a:lnSpc>
                        <a:spcAft>
                          <a:spcPts val="0"/>
                        </a:spcAft>
                        <a:buFont typeface="Arial" pitchFamily="34" charset="0"/>
                        <a:buNone/>
                      </a:pPr>
                      <a:endParaRPr lang="pt-BR" sz="1600" dirty="0" smtClean="0">
                        <a:latin typeface="Arial" pitchFamily="34" charset="0"/>
                        <a:ea typeface="Calibri"/>
                        <a:cs typeface="Arial" pitchFamily="34" charset="0"/>
                      </a:endParaRPr>
                    </a:p>
                    <a:p>
                      <a:pPr lvl="1" algn="l">
                        <a:lnSpc>
                          <a:spcPct val="115000"/>
                        </a:lnSpc>
                        <a:spcAft>
                          <a:spcPts val="0"/>
                        </a:spcAft>
                        <a:buFont typeface="Arial" pitchFamily="34" charset="0"/>
                        <a:buChar char="•"/>
                      </a:pPr>
                      <a:r>
                        <a:rPr lang="pt-BR" sz="1600" dirty="0" smtClean="0">
                          <a:latin typeface="Arial" pitchFamily="34" charset="0"/>
                          <a:ea typeface="Calibri"/>
                          <a:cs typeface="Arial" pitchFamily="34" charset="0"/>
                        </a:rPr>
                        <a:t> na </a:t>
                      </a:r>
                      <a:r>
                        <a:rPr lang="pt-BR" sz="1600" dirty="0">
                          <a:latin typeface="Arial" pitchFamily="34" charset="0"/>
                          <a:ea typeface="Calibri"/>
                          <a:cs typeface="Arial" pitchFamily="34" charset="0"/>
                        </a:rPr>
                        <a:t>impossibilidade de adiar a vacinação, como em situações de emergência epidemiológica, vigência de surtos, epidemias ou viagem para área de risco de contrair a doença, o médico deverá avaliar o benefício/risco da </a:t>
                      </a:r>
                      <a:r>
                        <a:rPr lang="pt-BR" sz="1600" dirty="0" smtClean="0">
                          <a:latin typeface="Arial" pitchFamily="34" charset="0"/>
                          <a:ea typeface="Calibri"/>
                          <a:cs typeface="Arial" pitchFamily="34" charset="0"/>
                        </a:rPr>
                        <a:t>vacinação</a:t>
                      </a:r>
                    </a:p>
                    <a:p>
                      <a:pPr lvl="1" algn="l">
                        <a:lnSpc>
                          <a:spcPct val="115000"/>
                        </a:lnSpc>
                        <a:spcAft>
                          <a:spcPts val="0"/>
                        </a:spcAft>
                        <a:buFont typeface="Arial" pitchFamily="34" charset="0"/>
                        <a:buChar char="•"/>
                      </a:pPr>
                      <a:endParaRPr lang="pt-BR" sz="1600" dirty="0" smtClean="0">
                        <a:latin typeface="Arial" pitchFamily="34" charset="0"/>
                        <a:ea typeface="Calibri"/>
                        <a:cs typeface="Arial" pitchFamily="34" charset="0"/>
                      </a:endParaRPr>
                    </a:p>
                    <a:p>
                      <a:pPr lvl="1" algn="l">
                        <a:lnSpc>
                          <a:spcPct val="115000"/>
                        </a:lnSpc>
                        <a:spcAft>
                          <a:spcPts val="0"/>
                        </a:spcAft>
                        <a:buFont typeface="Arial" pitchFamily="34" charset="0"/>
                        <a:buChar char="•"/>
                      </a:pPr>
                      <a:r>
                        <a:rPr lang="pt-BR" sz="1600" dirty="0" smtClean="0">
                          <a:latin typeface="Arial" pitchFamily="34" charset="0"/>
                          <a:ea typeface="Calibri"/>
                          <a:cs typeface="Arial" pitchFamily="34" charset="0"/>
                        </a:rPr>
                        <a:t> em caso </a:t>
                      </a:r>
                      <a:r>
                        <a:rPr lang="pt-BR" sz="1600" dirty="0">
                          <a:latin typeface="Arial" pitchFamily="34" charset="0"/>
                          <a:ea typeface="Calibri"/>
                          <a:cs typeface="Arial" pitchFamily="34" charset="0"/>
                        </a:rPr>
                        <a:t>de mulheres que </a:t>
                      </a:r>
                      <a:r>
                        <a:rPr lang="pt-BR" sz="1600" dirty="0" smtClean="0">
                          <a:latin typeface="Arial" pitchFamily="34" charset="0"/>
                          <a:ea typeface="Calibri"/>
                          <a:cs typeface="Arial" pitchFamily="34" charset="0"/>
                        </a:rPr>
                        <a:t>estejam amamentando </a:t>
                      </a:r>
                      <a:r>
                        <a:rPr lang="pt-BR" sz="1600" dirty="0">
                          <a:latin typeface="Arial" pitchFamily="34" charset="0"/>
                          <a:ea typeface="Calibri"/>
                          <a:cs typeface="Arial" pitchFamily="34" charset="0"/>
                        </a:rPr>
                        <a:t>e receberam a vacina, o aleitamento materno deve ser suspenso preferencialmente por 28 dias após a vacinação (com um mínimo de 15 dias</a:t>
                      </a:r>
                      <a:r>
                        <a:rPr lang="pt-BR" sz="1600" dirty="0" smtClean="0">
                          <a:latin typeface="Arial" pitchFamily="34" charset="0"/>
                          <a:ea typeface="Calibri"/>
                          <a:cs typeface="Arial" pitchFamily="34" charset="0"/>
                        </a:rPr>
                        <a:t>)</a:t>
                      </a:r>
                    </a:p>
                    <a:p>
                      <a:pPr lvl="1" algn="l">
                        <a:lnSpc>
                          <a:spcPct val="115000"/>
                        </a:lnSpc>
                        <a:spcAft>
                          <a:spcPts val="0"/>
                        </a:spcAft>
                        <a:buFont typeface="Arial" pitchFamily="34" charset="0"/>
                        <a:buNone/>
                      </a:pPr>
                      <a:endParaRPr lang="pt-BR" sz="1600" dirty="0">
                        <a:latin typeface="Arial" pitchFamily="34" charset="0"/>
                        <a:ea typeface="Calibri"/>
                        <a:cs typeface="Arial" pitchFamily="34" charset="0"/>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72703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2400" b="0" i="0" u="none" strike="noStrike" cap="none" normalizeH="0" baseline="0">
            <a:ln>
              <a:noFill/>
            </a:ln>
            <a:solidFill>
              <a:schemeClr val="tx1"/>
            </a:solidFill>
            <a:effectLst/>
            <a:latin typeface="Arial" pitchFamily="-110" charset="0"/>
            <a:ea typeface="Arial" pitchFamily="-110" charset="0"/>
            <a:cs typeface="Arial"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2400" b="0" i="0" u="none" strike="noStrike" cap="none" normalizeH="0" baseline="0">
            <a:ln>
              <a:noFill/>
            </a:ln>
            <a:solidFill>
              <a:schemeClr val="tx1"/>
            </a:solidFill>
            <a:effectLst/>
            <a:latin typeface="Arial" pitchFamily="-110" charset="0"/>
            <a:ea typeface="Arial" pitchFamily="-110" charset="0"/>
            <a:cs typeface="Arial" pitchFamily="-110"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8078</TotalTime>
  <Words>2149</Words>
  <Application>Microsoft Office PowerPoint</Application>
  <PresentationFormat>Apresentação na tela (4:3)</PresentationFormat>
  <Paragraphs>517</Paragraphs>
  <Slides>57</Slides>
  <Notes>55</Notes>
  <HiddenSlides>0</HiddenSlides>
  <MMClips>0</MMClips>
  <ScaleCrop>false</ScaleCrop>
  <HeadingPairs>
    <vt:vector size="4" baseType="variant">
      <vt:variant>
        <vt:lpstr>Tema</vt:lpstr>
      </vt:variant>
      <vt:variant>
        <vt:i4>1</vt:i4>
      </vt:variant>
      <vt:variant>
        <vt:lpstr>Títulos de slides</vt:lpstr>
      </vt:variant>
      <vt:variant>
        <vt:i4>57</vt:i4>
      </vt:variant>
    </vt:vector>
  </HeadingPairs>
  <TitlesOfParts>
    <vt:vector size="58" baseType="lpstr">
      <vt:lpstr>Blank Presentation</vt:lpstr>
      <vt:lpstr>Apresentação do PowerPoint</vt:lpstr>
      <vt:lpstr>Programa Nacional de Vacinação </vt:lpstr>
      <vt:lpstr>Riscos à Saúde do Viajante </vt:lpstr>
      <vt:lpstr>Vacinação </vt:lpstr>
      <vt:lpstr>Escolha da vacina</vt:lpstr>
      <vt:lpstr>Vacina de Febre Amarela</vt:lpstr>
      <vt:lpstr>Vacina Febre Amarela</vt:lpstr>
      <vt:lpstr>Vacina Febre Amarela</vt:lpstr>
      <vt:lpstr>Vacina Febre Amarela</vt:lpstr>
      <vt:lpstr>Vacina Febre Amarela</vt:lpstr>
      <vt:lpstr>Febre Amarela</vt:lpstr>
      <vt:lpstr>Febre Amarela</vt:lpstr>
      <vt:lpstr>Febre Amarela</vt:lpstr>
      <vt:lpstr>Febre Amarela</vt:lpstr>
      <vt:lpstr>Febre Amarela</vt:lpstr>
      <vt:lpstr>Febre Amarela</vt:lpstr>
      <vt:lpstr>Febre Amarela</vt:lpstr>
      <vt:lpstr>Vacina de Poliomielite</vt:lpstr>
      <vt:lpstr>Vacina de Poliomielite (VIP)</vt:lpstr>
      <vt:lpstr>Vacina de Poliomielite (VOP)</vt:lpstr>
      <vt:lpstr>Vacina Poliomielite</vt:lpstr>
      <vt:lpstr>Vacina Poliomielite</vt:lpstr>
      <vt:lpstr>Vacina Poliomielite</vt:lpstr>
      <vt:lpstr>Vacina Poliomielite</vt:lpstr>
      <vt:lpstr>Vacina Poliomielite</vt:lpstr>
      <vt:lpstr>Vacina Poliomielite</vt:lpstr>
      <vt:lpstr>Poliomielite</vt:lpstr>
      <vt:lpstr>Vacina de Poliomielite</vt:lpstr>
      <vt:lpstr>Cólera</vt:lpstr>
      <vt:lpstr>Cólera</vt:lpstr>
      <vt:lpstr>Vacina de Cólera</vt:lpstr>
      <vt:lpstr>Febre Tifóide</vt:lpstr>
      <vt:lpstr>Vacina Febre Tifóide</vt:lpstr>
      <vt:lpstr>Vacina Febre Tifóide</vt:lpstr>
      <vt:lpstr>Vacina Febre Tifóide</vt:lpstr>
      <vt:lpstr>Doença meningocócica</vt:lpstr>
      <vt:lpstr>Doença meningocócica</vt:lpstr>
      <vt:lpstr>Vacina meningocócica C</vt:lpstr>
      <vt:lpstr>Hepatite A</vt:lpstr>
      <vt:lpstr>Hepatite A</vt:lpstr>
      <vt:lpstr>Vacina Hepatite A</vt:lpstr>
      <vt:lpstr>Hepatite B</vt:lpstr>
      <vt:lpstr>Hepatite B</vt:lpstr>
      <vt:lpstr>Vacina Hepatite B</vt:lpstr>
      <vt:lpstr>Sarampo</vt:lpstr>
      <vt:lpstr>Sarampo</vt:lpstr>
      <vt:lpstr>Sarampo</vt:lpstr>
      <vt:lpstr>Vacina Sarampo</vt:lpstr>
      <vt:lpstr>Encefalite japonesa</vt:lpstr>
      <vt:lpstr>Encefalite japonesa</vt:lpstr>
      <vt:lpstr>Raiva</vt:lpstr>
      <vt:lpstr>Raiva</vt:lpstr>
      <vt:lpstr>Raiva</vt:lpstr>
      <vt:lpstr>PNI: Calendário de Vacinação da Criança</vt:lpstr>
      <vt:lpstr>PNI: Calendário de Vacinação Adolescente/ Adulto</vt:lpstr>
      <vt:lpstr>PNI: Campanhas</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Fabiano Silva</dc:creator>
  <cp:lastModifiedBy>Regiane Tigulini de Souza Jordão</cp:lastModifiedBy>
  <cp:revision>419</cp:revision>
  <cp:lastPrinted>2015-11-19T11:51:04Z</cp:lastPrinted>
  <dcterms:created xsi:type="dcterms:W3CDTF">2013-07-25T19:29:19Z</dcterms:created>
  <dcterms:modified xsi:type="dcterms:W3CDTF">2015-11-19T16:19:33Z</dcterms:modified>
</cp:coreProperties>
</file>